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96" autoAdjust="0"/>
  </p:normalViewPr>
  <p:slideViewPr>
    <p:cSldViewPr>
      <p:cViewPr varScale="1">
        <p:scale>
          <a:sx n="75" d="100"/>
          <a:sy n="75" d="100"/>
        </p:scale>
        <p:origin x="102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15203-5F83-4946-970D-142A914D18F1}" type="datetimeFigureOut">
              <a:rPr lang="en-CA" smtClean="0"/>
              <a:t>2019-03-06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CE561-00D6-45A0-B6F5-B5D291A733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2517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3CE561-00D6-45A0-B6F5-B5D291A733E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8245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49550" y="466166"/>
            <a:ext cx="364490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7288" y="1558797"/>
            <a:ext cx="8129422" cy="450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g"/><Relationship Id="rId7" Type="http://schemas.openxmlformats.org/officeDocument/2006/relationships/image" Target="../media/image104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jp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jp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100" y="2369820"/>
            <a:ext cx="822960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3180588"/>
            <a:ext cx="8456676" cy="1150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1799" y="2777744"/>
            <a:ext cx="7277569" cy="5510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3953" y="3588511"/>
            <a:ext cx="7492669" cy="677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9455" y="4704029"/>
            <a:ext cx="7849234" cy="124777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059305" marR="5080" indent="-2047239">
              <a:lnSpc>
                <a:spcPct val="100600"/>
              </a:lnSpc>
              <a:spcBef>
                <a:spcPts val="70"/>
              </a:spcBef>
            </a:pP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Now ,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4000" spc="-2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know 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4000" spc="-20" dirty="0">
                <a:solidFill>
                  <a:srgbClr val="FFFFFF"/>
                </a:solidFill>
                <a:latin typeface="Calibri"/>
                <a:cs typeface="Calibri"/>
              </a:rPr>
              <a:t>games are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,  </a:t>
            </a:r>
            <a:r>
              <a:rPr sz="4000" spc="-30" dirty="0">
                <a:solidFill>
                  <a:srgbClr val="FFFFFF"/>
                </a:solidFill>
                <a:latin typeface="Calibri"/>
                <a:cs typeface="Calibri"/>
              </a:rPr>
              <a:t>let’s </a:t>
            </a:r>
            <a:r>
              <a:rPr sz="4000" spc="-15" dirty="0">
                <a:solidFill>
                  <a:srgbClr val="FFFFFF"/>
                </a:solidFill>
                <a:latin typeface="Calibri"/>
                <a:cs typeface="Calibri"/>
              </a:rPr>
              <a:t>talk</a:t>
            </a:r>
            <a:r>
              <a:rPr sz="4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"/>
                <a:cs typeface="Calibri"/>
              </a:rPr>
              <a:t>Business.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56104" y="854963"/>
            <a:ext cx="4384548" cy="3290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2649" y="461594"/>
            <a:ext cx="6376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Games </a:t>
            </a:r>
            <a:r>
              <a:rPr spc="-10" dirty="0"/>
              <a:t>VS </a:t>
            </a:r>
            <a:r>
              <a:rPr spc="-5" dirty="0"/>
              <a:t>Movies </a:t>
            </a:r>
            <a:r>
              <a:rPr sz="2400" i="1" spc="-5" dirty="0">
                <a:solidFill>
                  <a:srgbClr val="D9D9D9"/>
                </a:solidFill>
                <a:latin typeface="Calibri"/>
                <a:cs typeface="Calibri"/>
              </a:rPr>
              <a:t>(in terms of</a:t>
            </a:r>
            <a:r>
              <a:rPr sz="2400" i="1" spc="-6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D9D9D9"/>
                </a:solidFill>
                <a:latin typeface="Calibri"/>
                <a:cs typeface="Calibri"/>
              </a:rPr>
              <a:t>sales)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2974" y="1428750"/>
            <a:ext cx="2489581" cy="3688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51121" y="2644902"/>
            <a:ext cx="8045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>
                <a:solidFill>
                  <a:srgbClr val="C00000"/>
                </a:solidFill>
                <a:latin typeface="Comic Sans MS"/>
                <a:cs typeface="Comic Sans MS"/>
              </a:rPr>
              <a:t>Vs</a:t>
            </a:r>
            <a:endParaRPr sz="5400"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6375" y="1428750"/>
            <a:ext cx="2931286" cy="3714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8347" y="5297525"/>
            <a:ext cx="2933700" cy="882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$239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million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2800" b="1" spc="-30" dirty="0">
                <a:solidFill>
                  <a:srgbClr val="FFFFFF"/>
                </a:solidFill>
                <a:latin typeface="Calibri"/>
                <a:cs typeface="Calibri"/>
              </a:rPr>
              <a:t>Week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 Revenue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6657" y="5297525"/>
            <a:ext cx="2933700" cy="882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$500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million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2800" b="1" spc="-30" dirty="0">
                <a:solidFill>
                  <a:srgbClr val="FFFFFF"/>
                </a:solidFill>
                <a:latin typeface="Calibri"/>
                <a:cs typeface="Calibri"/>
              </a:rPr>
              <a:t>Week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 Revenue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512" y="6507886"/>
            <a:ext cx="4492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BEBEBE"/>
                </a:solidFill>
                <a:latin typeface="Calibri"/>
                <a:cs typeface="Calibri"/>
              </a:rPr>
              <a:t>Source </a:t>
            </a:r>
            <a:r>
              <a:rPr sz="1800" i="1" dirty="0">
                <a:solidFill>
                  <a:srgbClr val="BEBEBE"/>
                </a:solidFill>
                <a:latin typeface="Calibri"/>
                <a:cs typeface="Calibri"/>
              </a:rPr>
              <a:t>: </a:t>
            </a:r>
            <a:r>
              <a:rPr sz="1800" i="1" spc="-5" dirty="0">
                <a:solidFill>
                  <a:srgbClr val="BEBEBE"/>
                </a:solidFill>
                <a:latin typeface="Calibri"/>
                <a:cs typeface="Calibri"/>
              </a:rPr>
              <a:t>Video </a:t>
            </a:r>
            <a:r>
              <a:rPr sz="1800" i="1" dirty="0">
                <a:solidFill>
                  <a:srgbClr val="BEBEBE"/>
                </a:solidFill>
                <a:latin typeface="Calibri"/>
                <a:cs typeface="Calibri"/>
              </a:rPr>
              <a:t>Game </a:t>
            </a:r>
            <a:r>
              <a:rPr sz="1800" i="1" spc="-10" dirty="0">
                <a:solidFill>
                  <a:srgbClr val="BEBEBE"/>
                </a:solidFill>
                <a:latin typeface="Calibri"/>
                <a:cs typeface="Calibri"/>
              </a:rPr>
              <a:t>Industry </a:t>
            </a:r>
            <a:r>
              <a:rPr sz="1800" i="1" spc="-15" dirty="0">
                <a:solidFill>
                  <a:srgbClr val="BEBEBE"/>
                </a:solidFill>
                <a:latin typeface="Calibri"/>
                <a:cs typeface="Calibri"/>
              </a:rPr>
              <a:t>Trends </a:t>
            </a:r>
            <a:r>
              <a:rPr sz="1800" i="1" spc="-10" dirty="0">
                <a:solidFill>
                  <a:srgbClr val="BEBEBE"/>
                </a:solidFill>
                <a:latin typeface="Calibri"/>
                <a:cs typeface="Calibri"/>
              </a:rPr>
              <a:t>by</a:t>
            </a:r>
            <a:r>
              <a:rPr sz="1800" i="1" spc="7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BEBEBE"/>
                </a:solidFill>
                <a:latin typeface="Calibri"/>
                <a:cs typeface="Calibri"/>
              </a:rPr>
              <a:t>Ferrarra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4838" y="466166"/>
            <a:ext cx="3356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Games</a:t>
            </a:r>
            <a:r>
              <a:rPr spc="-75" dirty="0"/>
              <a:t> </a:t>
            </a:r>
            <a:r>
              <a:rPr spc="-30" dirty="0"/>
              <a:t>Market</a:t>
            </a:r>
          </a:p>
        </p:txBody>
      </p:sp>
      <p:sp>
        <p:nvSpPr>
          <p:cNvPr id="3" name="object 3"/>
          <p:cNvSpPr/>
          <p:nvPr/>
        </p:nvSpPr>
        <p:spPr>
          <a:xfrm>
            <a:off x="1360932" y="1598675"/>
            <a:ext cx="6422136" cy="4529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4465" y="6217920"/>
            <a:ext cx="6875145" cy="137160"/>
          </a:xfrm>
          <a:custGeom>
            <a:avLst/>
            <a:gdLst/>
            <a:ahLst/>
            <a:cxnLst/>
            <a:rect l="l" t="t" r="r" b="b"/>
            <a:pathLst>
              <a:path w="6875145" h="137160">
                <a:moveTo>
                  <a:pt x="0" y="137159"/>
                </a:moveTo>
                <a:lnTo>
                  <a:pt x="6875043" y="137159"/>
                </a:lnTo>
                <a:lnTo>
                  <a:pt x="6875043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4465" y="1508760"/>
            <a:ext cx="137795" cy="4709160"/>
          </a:xfrm>
          <a:custGeom>
            <a:avLst/>
            <a:gdLst/>
            <a:ahLst/>
            <a:cxnLst/>
            <a:rect l="l" t="t" r="r" b="b"/>
            <a:pathLst>
              <a:path w="137794" h="4709160">
                <a:moveTo>
                  <a:pt x="0" y="4709160"/>
                </a:moveTo>
                <a:lnTo>
                  <a:pt x="137185" y="4709160"/>
                </a:lnTo>
                <a:lnTo>
                  <a:pt x="137185" y="0"/>
                </a:lnTo>
                <a:lnTo>
                  <a:pt x="0" y="0"/>
                </a:lnTo>
                <a:lnTo>
                  <a:pt x="0" y="4709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4465" y="1371600"/>
            <a:ext cx="6875145" cy="137160"/>
          </a:xfrm>
          <a:custGeom>
            <a:avLst/>
            <a:gdLst/>
            <a:ahLst/>
            <a:cxnLst/>
            <a:rect l="l" t="t" r="r" b="b"/>
            <a:pathLst>
              <a:path w="6875145" h="137159">
                <a:moveTo>
                  <a:pt x="0" y="137159"/>
                </a:moveTo>
                <a:lnTo>
                  <a:pt x="6875043" y="137159"/>
                </a:lnTo>
                <a:lnTo>
                  <a:pt x="6875043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72348" y="1508760"/>
            <a:ext cx="137160" cy="4709160"/>
          </a:xfrm>
          <a:custGeom>
            <a:avLst/>
            <a:gdLst/>
            <a:ahLst/>
            <a:cxnLst/>
            <a:rect l="l" t="t" r="r" b="b"/>
            <a:pathLst>
              <a:path w="137159" h="4709160">
                <a:moveTo>
                  <a:pt x="137159" y="0"/>
                </a:moveTo>
                <a:lnTo>
                  <a:pt x="0" y="0"/>
                </a:lnTo>
                <a:lnTo>
                  <a:pt x="0" y="4708842"/>
                </a:lnTo>
                <a:lnTo>
                  <a:pt x="137159" y="4708842"/>
                </a:lnTo>
                <a:lnTo>
                  <a:pt x="137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17371" y="6149340"/>
            <a:ext cx="6509384" cy="0"/>
          </a:xfrm>
          <a:custGeom>
            <a:avLst/>
            <a:gdLst/>
            <a:ahLst/>
            <a:cxnLst/>
            <a:rect l="l" t="t" r="r" b="b"/>
            <a:pathLst>
              <a:path w="6509384">
                <a:moveTo>
                  <a:pt x="0" y="0"/>
                </a:moveTo>
                <a:lnTo>
                  <a:pt x="6509258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40230" y="1600200"/>
            <a:ext cx="0" cy="4526280"/>
          </a:xfrm>
          <a:custGeom>
            <a:avLst/>
            <a:gdLst/>
            <a:ahLst/>
            <a:cxnLst/>
            <a:rect l="l" t="t" r="r" b="b"/>
            <a:pathLst>
              <a:path h="4526280">
                <a:moveTo>
                  <a:pt x="0" y="0"/>
                </a:moveTo>
                <a:lnTo>
                  <a:pt x="0" y="4526280"/>
                </a:lnTo>
              </a:path>
            </a:pathLst>
          </a:custGeom>
          <a:ln w="457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17371" y="1577339"/>
            <a:ext cx="6509384" cy="0"/>
          </a:xfrm>
          <a:custGeom>
            <a:avLst/>
            <a:gdLst/>
            <a:ahLst/>
            <a:cxnLst/>
            <a:rect l="l" t="t" r="r" b="b"/>
            <a:pathLst>
              <a:path w="6509384">
                <a:moveTo>
                  <a:pt x="0" y="0"/>
                </a:moveTo>
                <a:lnTo>
                  <a:pt x="6509258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03768" y="1600200"/>
            <a:ext cx="0" cy="4526280"/>
          </a:xfrm>
          <a:custGeom>
            <a:avLst/>
            <a:gdLst/>
            <a:ahLst/>
            <a:cxnLst/>
            <a:rect l="l" t="t" r="r" b="b"/>
            <a:pathLst>
              <a:path h="4526280">
                <a:moveTo>
                  <a:pt x="0" y="0"/>
                </a:moveTo>
                <a:lnTo>
                  <a:pt x="0" y="4525962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9512" y="6507886"/>
            <a:ext cx="4492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BEBEBE"/>
                </a:solidFill>
                <a:latin typeface="Calibri"/>
                <a:cs typeface="Calibri"/>
              </a:rPr>
              <a:t>Source </a:t>
            </a:r>
            <a:r>
              <a:rPr sz="1800" i="1" dirty="0">
                <a:solidFill>
                  <a:srgbClr val="BEBEBE"/>
                </a:solidFill>
                <a:latin typeface="Calibri"/>
                <a:cs typeface="Calibri"/>
              </a:rPr>
              <a:t>: </a:t>
            </a:r>
            <a:r>
              <a:rPr sz="1800" i="1" spc="-5" dirty="0">
                <a:solidFill>
                  <a:srgbClr val="BEBEBE"/>
                </a:solidFill>
                <a:latin typeface="Calibri"/>
                <a:cs typeface="Calibri"/>
              </a:rPr>
              <a:t>Video </a:t>
            </a:r>
            <a:r>
              <a:rPr sz="1800" i="1" dirty="0">
                <a:solidFill>
                  <a:srgbClr val="BEBEBE"/>
                </a:solidFill>
                <a:latin typeface="Calibri"/>
                <a:cs typeface="Calibri"/>
              </a:rPr>
              <a:t>Game </a:t>
            </a:r>
            <a:r>
              <a:rPr sz="1800" i="1" spc="-10" dirty="0">
                <a:solidFill>
                  <a:srgbClr val="BEBEBE"/>
                </a:solidFill>
                <a:latin typeface="Calibri"/>
                <a:cs typeface="Calibri"/>
              </a:rPr>
              <a:t>Industry </a:t>
            </a:r>
            <a:r>
              <a:rPr sz="1800" i="1" spc="-15" dirty="0">
                <a:solidFill>
                  <a:srgbClr val="BEBEBE"/>
                </a:solidFill>
                <a:latin typeface="Calibri"/>
                <a:cs typeface="Calibri"/>
              </a:rPr>
              <a:t>Trends </a:t>
            </a:r>
            <a:r>
              <a:rPr sz="1800" i="1" spc="-10" dirty="0">
                <a:solidFill>
                  <a:srgbClr val="BEBEBE"/>
                </a:solidFill>
                <a:latin typeface="Calibri"/>
                <a:cs typeface="Calibri"/>
              </a:rPr>
              <a:t>by</a:t>
            </a:r>
            <a:r>
              <a:rPr sz="1800" i="1" spc="70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BEBEBE"/>
                </a:solidFill>
                <a:latin typeface="Calibri"/>
                <a:cs typeface="Calibri"/>
              </a:rPr>
              <a:t>Ferrarra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1832" y="466166"/>
            <a:ext cx="57264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 </a:t>
            </a:r>
            <a:r>
              <a:rPr spc="-10" dirty="0"/>
              <a:t>Development</a:t>
            </a:r>
            <a:r>
              <a:rPr spc="-95" dirty="0"/>
              <a:t> </a:t>
            </a:r>
            <a:r>
              <a:rPr dirty="0"/>
              <a:t>Map</a:t>
            </a:r>
          </a:p>
        </p:txBody>
      </p:sp>
      <p:sp>
        <p:nvSpPr>
          <p:cNvPr id="3" name="object 3"/>
          <p:cNvSpPr/>
          <p:nvPr/>
        </p:nvSpPr>
        <p:spPr>
          <a:xfrm>
            <a:off x="123825" y="1142998"/>
            <a:ext cx="9020175" cy="5591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571625"/>
          </a:xfrm>
          <a:custGeom>
            <a:avLst/>
            <a:gdLst/>
            <a:ahLst/>
            <a:cxnLst/>
            <a:rect l="l" t="t" r="r" b="b"/>
            <a:pathLst>
              <a:path w="9144000" h="1571625">
                <a:moveTo>
                  <a:pt x="0" y="1571561"/>
                </a:moveTo>
                <a:lnTo>
                  <a:pt x="9144000" y="1571561"/>
                </a:lnTo>
                <a:lnTo>
                  <a:pt x="9144000" y="0"/>
                </a:lnTo>
                <a:lnTo>
                  <a:pt x="0" y="0"/>
                </a:lnTo>
                <a:lnTo>
                  <a:pt x="0" y="1571561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357373"/>
            <a:ext cx="9144000" cy="4500880"/>
          </a:xfrm>
          <a:custGeom>
            <a:avLst/>
            <a:gdLst/>
            <a:ahLst/>
            <a:cxnLst/>
            <a:rect l="l" t="t" r="r" b="b"/>
            <a:pathLst>
              <a:path w="9144000" h="4500880">
                <a:moveTo>
                  <a:pt x="0" y="4500625"/>
                </a:moveTo>
                <a:lnTo>
                  <a:pt x="9144000" y="4500625"/>
                </a:lnTo>
                <a:lnTo>
                  <a:pt x="9144000" y="0"/>
                </a:lnTo>
                <a:lnTo>
                  <a:pt x="0" y="0"/>
                </a:lnTo>
                <a:lnTo>
                  <a:pt x="0" y="4500625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1661" y="191515"/>
            <a:ext cx="32785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 </a:t>
            </a:r>
            <a:r>
              <a:rPr spc="-15" dirty="0"/>
              <a:t>brief</a:t>
            </a:r>
            <a:r>
              <a:rPr spc="-60" dirty="0"/>
              <a:t> </a:t>
            </a:r>
            <a:r>
              <a:rPr spc="-15" dirty="0"/>
              <a:t>History</a:t>
            </a:r>
          </a:p>
        </p:txBody>
      </p:sp>
      <p:sp>
        <p:nvSpPr>
          <p:cNvPr id="5" name="object 5"/>
          <p:cNvSpPr/>
          <p:nvPr/>
        </p:nvSpPr>
        <p:spPr>
          <a:xfrm>
            <a:off x="65401" y="499998"/>
            <a:ext cx="1223962" cy="1019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76" y="490473"/>
            <a:ext cx="1243330" cy="1038225"/>
          </a:xfrm>
          <a:custGeom>
            <a:avLst/>
            <a:gdLst/>
            <a:ahLst/>
            <a:cxnLst/>
            <a:rect l="l" t="t" r="r" b="b"/>
            <a:pathLst>
              <a:path w="1243330" h="1038225">
                <a:moveTo>
                  <a:pt x="0" y="1038225"/>
                </a:moveTo>
                <a:lnTo>
                  <a:pt x="1243012" y="1038225"/>
                </a:lnTo>
                <a:lnTo>
                  <a:pt x="1243012" y="0"/>
                </a:lnTo>
                <a:lnTo>
                  <a:pt x="0" y="0"/>
                </a:lnTo>
                <a:lnTo>
                  <a:pt x="0" y="1038225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7249" y="2357424"/>
            <a:ext cx="1428750" cy="1071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65247" y="3021838"/>
            <a:ext cx="219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1993 : Doom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(idTech</a:t>
            </a:r>
            <a:r>
              <a:rPr sz="1800" b="1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" y="1571561"/>
            <a:ext cx="9144000" cy="786130"/>
          </a:xfrm>
          <a:custGeom>
            <a:avLst/>
            <a:gdLst/>
            <a:ahLst/>
            <a:cxnLst/>
            <a:rect l="l" t="t" r="r" b="b"/>
            <a:pathLst>
              <a:path w="9144000" h="786130">
                <a:moveTo>
                  <a:pt x="0" y="785812"/>
                </a:moveTo>
                <a:lnTo>
                  <a:pt x="9144000" y="785812"/>
                </a:lnTo>
                <a:lnTo>
                  <a:pt x="9144000" y="0"/>
                </a:lnTo>
                <a:lnTo>
                  <a:pt x="0" y="0"/>
                </a:lnTo>
                <a:lnTo>
                  <a:pt x="0" y="78581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" y="1571561"/>
            <a:ext cx="9144000" cy="786130"/>
          </a:xfrm>
          <a:custGeom>
            <a:avLst/>
            <a:gdLst/>
            <a:ahLst/>
            <a:cxnLst/>
            <a:rect l="l" t="t" r="r" b="b"/>
            <a:pathLst>
              <a:path w="9144000" h="786130">
                <a:moveTo>
                  <a:pt x="0" y="785812"/>
                </a:moveTo>
                <a:lnTo>
                  <a:pt x="9144000" y="785812"/>
                </a:lnTo>
                <a:lnTo>
                  <a:pt x="9144000" y="0"/>
                </a:lnTo>
                <a:lnTo>
                  <a:pt x="0" y="0"/>
                </a:lnTo>
                <a:lnTo>
                  <a:pt x="0" y="785812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58900" y="1092453"/>
            <a:ext cx="6082665" cy="1010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1972 :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Pong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(Hardware)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362585">
              <a:lnSpc>
                <a:spcPct val="100000"/>
              </a:lnSpc>
              <a:spcBef>
                <a:spcPts val="13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Classics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Atari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SNES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Commodre64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 NeoGenesis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,…ets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85998" y="3429050"/>
            <a:ext cx="1428750" cy="1071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94123" y="4060697"/>
            <a:ext cx="4340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1995 :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Software-Rendered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Engines</a:t>
            </a:r>
            <a:r>
              <a:rPr sz="1800" b="1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(CPU-only)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14748" y="4500549"/>
            <a:ext cx="1428750" cy="1071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4643411"/>
            <a:ext cx="2428875" cy="13662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8662" y="5643575"/>
            <a:ext cx="4001135" cy="857250"/>
          </a:xfrm>
          <a:custGeom>
            <a:avLst/>
            <a:gdLst/>
            <a:ahLst/>
            <a:cxnLst/>
            <a:rect l="l" t="t" r="r" b="b"/>
            <a:pathLst>
              <a:path w="4001135" h="857250">
                <a:moveTo>
                  <a:pt x="4000588" y="0"/>
                </a:moveTo>
                <a:lnTo>
                  <a:pt x="3877525" y="0"/>
                </a:lnTo>
                <a:lnTo>
                  <a:pt x="3877525" y="734288"/>
                </a:lnTo>
                <a:lnTo>
                  <a:pt x="48336" y="734288"/>
                </a:lnTo>
                <a:lnTo>
                  <a:pt x="57997" y="782147"/>
                </a:lnTo>
                <a:lnTo>
                  <a:pt x="84345" y="821228"/>
                </a:lnTo>
                <a:lnTo>
                  <a:pt x="123425" y="847575"/>
                </a:lnTo>
                <a:lnTo>
                  <a:pt x="171284" y="857237"/>
                </a:lnTo>
                <a:lnTo>
                  <a:pt x="3877525" y="857237"/>
                </a:lnTo>
                <a:lnTo>
                  <a:pt x="3925418" y="847575"/>
                </a:lnTo>
                <a:lnTo>
                  <a:pt x="3964536" y="821228"/>
                </a:lnTo>
                <a:lnTo>
                  <a:pt x="3990915" y="782147"/>
                </a:lnTo>
                <a:lnTo>
                  <a:pt x="4000588" y="734288"/>
                </a:lnTo>
                <a:lnTo>
                  <a:pt x="4000588" y="0"/>
                </a:lnTo>
                <a:close/>
              </a:path>
              <a:path w="4001135" h="857250">
                <a:moveTo>
                  <a:pt x="109816" y="448271"/>
                </a:moveTo>
                <a:lnTo>
                  <a:pt x="0" y="734288"/>
                </a:lnTo>
                <a:lnTo>
                  <a:pt x="219621" y="734288"/>
                </a:lnTo>
                <a:lnTo>
                  <a:pt x="109816" y="448271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8662" y="5643575"/>
            <a:ext cx="4001135" cy="857250"/>
          </a:xfrm>
          <a:custGeom>
            <a:avLst/>
            <a:gdLst/>
            <a:ahLst/>
            <a:cxnLst/>
            <a:rect l="l" t="t" r="r" b="b"/>
            <a:pathLst>
              <a:path w="4001135" h="857250">
                <a:moveTo>
                  <a:pt x="4000588" y="0"/>
                </a:moveTo>
                <a:lnTo>
                  <a:pt x="4000588" y="734288"/>
                </a:lnTo>
                <a:lnTo>
                  <a:pt x="3990915" y="782147"/>
                </a:lnTo>
                <a:lnTo>
                  <a:pt x="3964536" y="821228"/>
                </a:lnTo>
                <a:lnTo>
                  <a:pt x="3925418" y="847575"/>
                </a:lnTo>
                <a:lnTo>
                  <a:pt x="3877525" y="857237"/>
                </a:lnTo>
                <a:lnTo>
                  <a:pt x="171284" y="857237"/>
                </a:lnTo>
                <a:lnTo>
                  <a:pt x="123425" y="847575"/>
                </a:lnTo>
                <a:lnTo>
                  <a:pt x="84345" y="821228"/>
                </a:lnTo>
                <a:lnTo>
                  <a:pt x="57997" y="782147"/>
                </a:lnTo>
                <a:lnTo>
                  <a:pt x="48336" y="734288"/>
                </a:lnTo>
                <a:lnTo>
                  <a:pt x="0" y="734288"/>
                </a:lnTo>
                <a:lnTo>
                  <a:pt x="109816" y="448271"/>
                </a:lnTo>
                <a:lnTo>
                  <a:pt x="219621" y="734288"/>
                </a:lnTo>
                <a:lnTo>
                  <a:pt x="171284" y="734288"/>
                </a:lnTo>
                <a:lnTo>
                  <a:pt x="3877525" y="734288"/>
                </a:lnTo>
                <a:lnTo>
                  <a:pt x="3877525" y="0"/>
                </a:lnTo>
                <a:lnTo>
                  <a:pt x="4000588" y="0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64741" y="5236845"/>
            <a:ext cx="7677784" cy="115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0705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1998 :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Unreal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(Hardware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3D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b="1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GPU)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decades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GPU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dependence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739" y="4307840"/>
            <a:ext cx="2143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2007 :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Unreal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Engine</a:t>
            </a:r>
            <a:r>
              <a:rPr sz="180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" y="1589493"/>
            <a:ext cx="1164704" cy="750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00650" y="4210048"/>
            <a:ext cx="3124200" cy="2647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29325" y="3314700"/>
            <a:ext cx="2466975" cy="2200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59073" y="466166"/>
            <a:ext cx="26295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Indie</a:t>
            </a:r>
            <a:r>
              <a:rPr spc="-85" dirty="0"/>
              <a:t> </a:t>
            </a:r>
            <a:r>
              <a:rPr spc="-5" dirty="0"/>
              <a:t>Scene</a:t>
            </a:r>
          </a:p>
        </p:txBody>
      </p:sp>
      <p:sp>
        <p:nvSpPr>
          <p:cNvPr id="6" name="object 6"/>
          <p:cNvSpPr/>
          <p:nvPr/>
        </p:nvSpPr>
        <p:spPr>
          <a:xfrm>
            <a:off x="6267450" y="1857375"/>
            <a:ext cx="2876550" cy="3152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53050" y="714375"/>
            <a:ext cx="3409950" cy="3228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3014" y="2029790"/>
            <a:ext cx="5223510" cy="43685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SzPct val="90000"/>
              <a:buFont typeface="Arial"/>
              <a:buChar char="•"/>
              <a:tabLst>
                <a:tab pos="142240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Obviously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Independent 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155575" indent="-14287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56210" algn="l"/>
              </a:tabLst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publishers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may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come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later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though.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155575" indent="-142875">
              <a:lnSpc>
                <a:spcPct val="100000"/>
              </a:lnSpc>
              <a:buFont typeface="Arial"/>
              <a:buChar char="•"/>
              <a:tabLst>
                <a:tab pos="156210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Low-Budget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sometimes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budget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155575" indent="-142875">
              <a:lnSpc>
                <a:spcPct val="100000"/>
              </a:lnSpc>
              <a:buFont typeface="Arial"/>
              <a:buChar char="•"/>
              <a:tabLst>
                <a:tab pos="156210" algn="l"/>
              </a:tabLst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Individuals and small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teams</a:t>
            </a:r>
            <a:r>
              <a:rPr sz="20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155575" indent="-14287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56210" algn="l"/>
              </a:tabLst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Simply ,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It’s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opposite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mainstream games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155575" indent="-14287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56210" algn="l"/>
              </a:tabLst>
            </a:pP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You’re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your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own boss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205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Font typeface="Arial"/>
              <a:buChar char="•"/>
              <a:tabLst>
                <a:tab pos="156210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Seeks Innovation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explore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new aspects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game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design and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storytelling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even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art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forms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4F6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7154" y="466166"/>
            <a:ext cx="28784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Why </a:t>
            </a:r>
            <a:r>
              <a:rPr dirty="0"/>
              <a:t>indie</a:t>
            </a:r>
            <a:r>
              <a:rPr spc="-70" dirty="0"/>
              <a:t> </a:t>
            </a:r>
            <a:r>
              <a:rPr spc="-5" dirty="0"/>
              <a:t>?!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3014" y="1945335"/>
            <a:ext cx="5843905" cy="3684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5621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Though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it’s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very time consuming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buFont typeface="Arial"/>
              <a:buChar char="•"/>
              <a:tabLst>
                <a:tab pos="15621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There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really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reliable financial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return</a:t>
            </a:r>
            <a:r>
              <a:rPr sz="20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buFont typeface="Arial"/>
              <a:buChar char="•"/>
              <a:tabLst>
                <a:tab pos="15621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It could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drive you crazy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do all 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r>
              <a:rPr sz="20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let’s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look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bright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56210" algn="l"/>
              </a:tabLst>
            </a:pP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You’ll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working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something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you really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want to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0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buFont typeface="Arial"/>
              <a:buChar char="•"/>
              <a:tabLst>
                <a:tab pos="156210" algn="l"/>
              </a:tabLst>
            </a:pP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You’re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your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own boss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.</a:t>
            </a:r>
            <a:endParaRPr sz="20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buFont typeface="Arial"/>
              <a:buChar char="•"/>
              <a:tabLst>
                <a:tab pos="159385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If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you’re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creative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enough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you’ll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hit sooner or 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later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this guy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“Pixel” 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Japan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his hit 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“Cave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Story”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93564" y="4786882"/>
            <a:ext cx="4030980" cy="2071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8825" y="1247868"/>
            <a:ext cx="4000500" cy="3549015"/>
          </a:xfrm>
          <a:custGeom>
            <a:avLst/>
            <a:gdLst/>
            <a:ahLst/>
            <a:cxnLst/>
            <a:rect l="l" t="t" r="r" b="b"/>
            <a:pathLst>
              <a:path w="4000500" h="3549015">
                <a:moveTo>
                  <a:pt x="1047505" y="0"/>
                </a:moveTo>
                <a:lnTo>
                  <a:pt x="1005241" y="4060"/>
                </a:lnTo>
                <a:lnTo>
                  <a:pt x="964828" y="16051"/>
                </a:lnTo>
                <a:lnTo>
                  <a:pt x="927428" y="35502"/>
                </a:lnTo>
                <a:lnTo>
                  <a:pt x="894201" y="61940"/>
                </a:lnTo>
                <a:lnTo>
                  <a:pt x="866307" y="94894"/>
                </a:lnTo>
                <a:lnTo>
                  <a:pt x="844909" y="133891"/>
                </a:lnTo>
                <a:lnTo>
                  <a:pt x="17504" y="2082579"/>
                </a:lnTo>
                <a:lnTo>
                  <a:pt x="4323" y="2125100"/>
                </a:lnTo>
                <a:lnTo>
                  <a:pt x="0" y="2168074"/>
                </a:lnTo>
                <a:lnTo>
                  <a:pt x="4067" y="2210345"/>
                </a:lnTo>
                <a:lnTo>
                  <a:pt x="16059" y="2250759"/>
                </a:lnTo>
                <a:lnTo>
                  <a:pt x="35511" y="2288160"/>
                </a:lnTo>
                <a:lnTo>
                  <a:pt x="61956" y="2321395"/>
                </a:lnTo>
                <a:lnTo>
                  <a:pt x="94928" y="2349307"/>
                </a:lnTo>
                <a:lnTo>
                  <a:pt x="133963" y="2370742"/>
                </a:lnTo>
                <a:lnTo>
                  <a:pt x="2867003" y="3531141"/>
                </a:lnTo>
                <a:lnTo>
                  <a:pt x="2909487" y="3544322"/>
                </a:lnTo>
                <a:lnTo>
                  <a:pt x="2952442" y="3548645"/>
                </a:lnTo>
                <a:lnTo>
                  <a:pt x="2994706" y="3544578"/>
                </a:lnTo>
                <a:lnTo>
                  <a:pt x="3035119" y="3532586"/>
                </a:lnTo>
                <a:lnTo>
                  <a:pt x="3072519" y="3513134"/>
                </a:lnTo>
                <a:lnTo>
                  <a:pt x="3105747" y="3486689"/>
                </a:lnTo>
                <a:lnTo>
                  <a:pt x="3133640" y="3453717"/>
                </a:lnTo>
                <a:lnTo>
                  <a:pt x="3155039" y="3414682"/>
                </a:lnTo>
                <a:lnTo>
                  <a:pt x="3982444" y="1465994"/>
                </a:lnTo>
                <a:lnTo>
                  <a:pt x="3995661" y="1423510"/>
                </a:lnTo>
                <a:lnTo>
                  <a:pt x="4000003" y="1380555"/>
                </a:lnTo>
                <a:lnTo>
                  <a:pt x="3995943" y="1338291"/>
                </a:lnTo>
                <a:lnTo>
                  <a:pt x="3983952" y="1297878"/>
                </a:lnTo>
                <a:lnTo>
                  <a:pt x="3964501" y="1260477"/>
                </a:lnTo>
                <a:lnTo>
                  <a:pt x="3938063" y="1227250"/>
                </a:lnTo>
                <a:lnTo>
                  <a:pt x="3905109" y="1199357"/>
                </a:lnTo>
                <a:lnTo>
                  <a:pt x="3866112" y="1177958"/>
                </a:lnTo>
                <a:lnTo>
                  <a:pt x="1132945" y="17559"/>
                </a:lnTo>
                <a:lnTo>
                  <a:pt x="1090460" y="4342"/>
                </a:lnTo>
                <a:lnTo>
                  <a:pt x="1047505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8825" y="1247868"/>
            <a:ext cx="4000003" cy="3548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7408" y="405841"/>
            <a:ext cx="6412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 </a:t>
            </a:r>
            <a:r>
              <a:rPr spc="-10" dirty="0"/>
              <a:t>Development</a:t>
            </a:r>
            <a:r>
              <a:rPr spc="-75" dirty="0"/>
              <a:t> </a:t>
            </a:r>
            <a:r>
              <a:rPr spc="-10" dirty="0"/>
              <a:t>Process</a:t>
            </a:r>
          </a:p>
        </p:txBody>
      </p:sp>
      <p:sp>
        <p:nvSpPr>
          <p:cNvPr id="4" name="object 4"/>
          <p:cNvSpPr/>
          <p:nvPr/>
        </p:nvSpPr>
        <p:spPr>
          <a:xfrm>
            <a:off x="504825" y="1314450"/>
            <a:ext cx="8248650" cy="5543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7408" y="466166"/>
            <a:ext cx="6412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 </a:t>
            </a:r>
            <a:r>
              <a:rPr spc="-10" dirty="0"/>
              <a:t>Development</a:t>
            </a:r>
            <a:r>
              <a:rPr spc="-75" dirty="0"/>
              <a:t> </a:t>
            </a:r>
            <a:r>
              <a:rPr spc="-10" dirty="0"/>
              <a:t>Process</a:t>
            </a:r>
          </a:p>
        </p:txBody>
      </p:sp>
      <p:sp>
        <p:nvSpPr>
          <p:cNvPr id="4" name="object 4"/>
          <p:cNvSpPr/>
          <p:nvPr/>
        </p:nvSpPr>
        <p:spPr>
          <a:xfrm>
            <a:off x="285750" y="2686050"/>
            <a:ext cx="1952625" cy="857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0214" y="2969513"/>
            <a:ext cx="105473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Pre-production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0432" y="279781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643" y="0"/>
                </a:moveTo>
                <a:lnTo>
                  <a:pt x="0" y="0"/>
                </a:lnTo>
                <a:lnTo>
                  <a:pt x="301879" y="301878"/>
                </a:lnTo>
                <a:lnTo>
                  <a:pt x="0" y="603757"/>
                </a:lnTo>
                <a:lnTo>
                  <a:pt x="1207643" y="603757"/>
                </a:lnTo>
                <a:lnTo>
                  <a:pt x="1509521" y="301878"/>
                </a:lnTo>
                <a:lnTo>
                  <a:pt x="1207643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0432" y="279781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643" y="0"/>
                </a:lnTo>
                <a:lnTo>
                  <a:pt x="1509521" y="301878"/>
                </a:lnTo>
                <a:lnTo>
                  <a:pt x="1207643" y="603757"/>
                </a:lnTo>
                <a:lnTo>
                  <a:pt x="0" y="603757"/>
                </a:lnTo>
                <a:lnTo>
                  <a:pt x="301879" y="3018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27529" y="2810383"/>
            <a:ext cx="749935" cy="5441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2384" algn="ctr">
              <a:lnSpc>
                <a:spcPct val="91700"/>
              </a:lnSpc>
              <a:spcBef>
                <a:spcPts val="219"/>
              </a:spcBef>
            </a:pPr>
            <a:r>
              <a:rPr sz="1200" spc="-5" dirty="0">
                <a:latin typeface="Calibri"/>
                <a:cs typeface="Calibri"/>
              </a:rPr>
              <a:t>Pitch  (Concept  Document</a:t>
            </a:r>
            <a:r>
              <a:rPr sz="1200" spc="-10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38626" y="279781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770" y="0"/>
                </a:moveTo>
                <a:lnTo>
                  <a:pt x="0" y="0"/>
                </a:lnTo>
                <a:lnTo>
                  <a:pt x="302006" y="301878"/>
                </a:lnTo>
                <a:lnTo>
                  <a:pt x="0" y="603757"/>
                </a:lnTo>
                <a:lnTo>
                  <a:pt x="1207770" y="603757"/>
                </a:lnTo>
                <a:lnTo>
                  <a:pt x="1509649" y="301878"/>
                </a:lnTo>
                <a:lnTo>
                  <a:pt x="1207770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38626" y="279781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770" y="0"/>
                </a:lnTo>
                <a:lnTo>
                  <a:pt x="1509649" y="301878"/>
                </a:lnTo>
                <a:lnTo>
                  <a:pt x="1207770" y="603757"/>
                </a:lnTo>
                <a:lnTo>
                  <a:pt x="0" y="603757"/>
                </a:lnTo>
                <a:lnTo>
                  <a:pt x="302006" y="3018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45433" y="2978022"/>
            <a:ext cx="309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GDD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36947" y="279781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642" y="0"/>
                </a:moveTo>
                <a:lnTo>
                  <a:pt x="0" y="0"/>
                </a:lnTo>
                <a:lnTo>
                  <a:pt x="301878" y="301878"/>
                </a:lnTo>
                <a:lnTo>
                  <a:pt x="0" y="603757"/>
                </a:lnTo>
                <a:lnTo>
                  <a:pt x="1207642" y="603757"/>
                </a:lnTo>
                <a:lnTo>
                  <a:pt x="1509649" y="301878"/>
                </a:lnTo>
                <a:lnTo>
                  <a:pt x="1207642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36947" y="279781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642" y="0"/>
                </a:lnTo>
                <a:lnTo>
                  <a:pt x="1509649" y="301878"/>
                </a:lnTo>
                <a:lnTo>
                  <a:pt x="1207642" y="603757"/>
                </a:lnTo>
                <a:lnTo>
                  <a:pt x="0" y="603757"/>
                </a:lnTo>
                <a:lnTo>
                  <a:pt x="301878" y="3018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16804" y="2978022"/>
            <a:ext cx="763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Project</a:t>
            </a:r>
            <a:r>
              <a:rPr sz="1200" spc="-8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Plan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5141" y="279781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769" y="0"/>
                </a:moveTo>
                <a:lnTo>
                  <a:pt x="0" y="0"/>
                </a:lnTo>
                <a:lnTo>
                  <a:pt x="302006" y="301878"/>
                </a:lnTo>
                <a:lnTo>
                  <a:pt x="0" y="603757"/>
                </a:lnTo>
                <a:lnTo>
                  <a:pt x="1207769" y="603757"/>
                </a:lnTo>
                <a:lnTo>
                  <a:pt x="1509649" y="301878"/>
                </a:lnTo>
                <a:lnTo>
                  <a:pt x="1207769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35141" y="279781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769" y="0"/>
                </a:lnTo>
                <a:lnTo>
                  <a:pt x="1509649" y="301878"/>
                </a:lnTo>
                <a:lnTo>
                  <a:pt x="1207769" y="603757"/>
                </a:lnTo>
                <a:lnTo>
                  <a:pt x="0" y="603757"/>
                </a:lnTo>
                <a:lnTo>
                  <a:pt x="302006" y="3018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93358" y="2810383"/>
            <a:ext cx="643255" cy="5441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2384" marR="5080" indent="-20320">
              <a:lnSpc>
                <a:spcPct val="91700"/>
              </a:lnSpc>
              <a:spcBef>
                <a:spcPts val="219"/>
              </a:spcBef>
            </a:pPr>
            <a:r>
              <a:rPr sz="1200" dirty="0">
                <a:latin typeface="Calibri"/>
                <a:cs typeface="Calibri"/>
              </a:rPr>
              <a:t>P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otype  </a:t>
            </a:r>
            <a:r>
              <a:rPr sz="1200" spc="-10" dirty="0">
                <a:latin typeface="Calibri"/>
                <a:cs typeface="Calibri"/>
              </a:rPr>
              <a:t>(Proof </a:t>
            </a:r>
            <a:r>
              <a:rPr sz="1200" spc="-5" dirty="0">
                <a:latin typeface="Calibri"/>
                <a:cs typeface="Calibri"/>
              </a:rPr>
              <a:t>of  concept)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5750" y="3514725"/>
            <a:ext cx="1952625" cy="85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88898" y="3799078"/>
            <a:ext cx="7772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Production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40432" y="362712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643" y="0"/>
                </a:moveTo>
                <a:lnTo>
                  <a:pt x="0" y="0"/>
                </a:lnTo>
                <a:lnTo>
                  <a:pt x="301879" y="302005"/>
                </a:lnTo>
                <a:lnTo>
                  <a:pt x="0" y="603884"/>
                </a:lnTo>
                <a:lnTo>
                  <a:pt x="1207643" y="603884"/>
                </a:lnTo>
                <a:lnTo>
                  <a:pt x="1509521" y="302005"/>
                </a:lnTo>
                <a:lnTo>
                  <a:pt x="1207643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40432" y="362712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643" y="0"/>
                </a:lnTo>
                <a:lnTo>
                  <a:pt x="1509521" y="302005"/>
                </a:lnTo>
                <a:lnTo>
                  <a:pt x="1207643" y="603884"/>
                </a:lnTo>
                <a:lnTo>
                  <a:pt x="0" y="603884"/>
                </a:lnTo>
                <a:lnTo>
                  <a:pt x="301879" y="3020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481452" y="3807409"/>
            <a:ext cx="4425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Desi</a:t>
            </a:r>
            <a:r>
              <a:rPr sz="1200" spc="-5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38626" y="362712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770" y="0"/>
                </a:moveTo>
                <a:lnTo>
                  <a:pt x="0" y="0"/>
                </a:lnTo>
                <a:lnTo>
                  <a:pt x="302006" y="302005"/>
                </a:lnTo>
                <a:lnTo>
                  <a:pt x="0" y="603884"/>
                </a:lnTo>
                <a:lnTo>
                  <a:pt x="1207770" y="603884"/>
                </a:lnTo>
                <a:lnTo>
                  <a:pt x="1509649" y="302005"/>
                </a:lnTo>
                <a:lnTo>
                  <a:pt x="1207770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38626" y="362712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770" y="0"/>
                </a:lnTo>
                <a:lnTo>
                  <a:pt x="1509649" y="302005"/>
                </a:lnTo>
                <a:lnTo>
                  <a:pt x="1207770" y="603884"/>
                </a:lnTo>
                <a:lnTo>
                  <a:pt x="0" y="603884"/>
                </a:lnTo>
                <a:lnTo>
                  <a:pt x="302006" y="3020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69589" y="3807409"/>
            <a:ext cx="861694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P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og</a:t>
            </a:r>
            <a:r>
              <a:rPr sz="1200" spc="-25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amming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36947" y="362712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642" y="0"/>
                </a:moveTo>
                <a:lnTo>
                  <a:pt x="0" y="0"/>
                </a:lnTo>
                <a:lnTo>
                  <a:pt x="301878" y="302005"/>
                </a:lnTo>
                <a:lnTo>
                  <a:pt x="0" y="603884"/>
                </a:lnTo>
                <a:lnTo>
                  <a:pt x="1207642" y="603884"/>
                </a:lnTo>
                <a:lnTo>
                  <a:pt x="1509649" y="302005"/>
                </a:lnTo>
                <a:lnTo>
                  <a:pt x="1207642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36947" y="362712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642" y="0"/>
                </a:lnTo>
                <a:lnTo>
                  <a:pt x="1509649" y="302005"/>
                </a:lnTo>
                <a:lnTo>
                  <a:pt x="1207642" y="603884"/>
                </a:lnTo>
                <a:lnTo>
                  <a:pt x="0" y="603884"/>
                </a:lnTo>
                <a:lnTo>
                  <a:pt x="301878" y="3020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44236" y="3723894"/>
            <a:ext cx="708660" cy="3759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245745">
              <a:lnSpc>
                <a:spcPts val="1320"/>
              </a:lnSpc>
              <a:spcBef>
                <a:spcPts val="240"/>
              </a:spcBef>
            </a:pPr>
            <a:r>
              <a:rPr sz="1200" dirty="0">
                <a:latin typeface="Calibri"/>
                <a:cs typeface="Calibri"/>
              </a:rPr>
              <a:t>Art  P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odu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35141" y="362712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769" y="0"/>
                </a:moveTo>
                <a:lnTo>
                  <a:pt x="0" y="0"/>
                </a:lnTo>
                <a:lnTo>
                  <a:pt x="302006" y="302005"/>
                </a:lnTo>
                <a:lnTo>
                  <a:pt x="0" y="603884"/>
                </a:lnTo>
                <a:lnTo>
                  <a:pt x="1207769" y="603884"/>
                </a:lnTo>
                <a:lnTo>
                  <a:pt x="1509649" y="302005"/>
                </a:lnTo>
                <a:lnTo>
                  <a:pt x="1207769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35141" y="362712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769" y="0"/>
                </a:lnTo>
                <a:lnTo>
                  <a:pt x="1509649" y="302005"/>
                </a:lnTo>
                <a:lnTo>
                  <a:pt x="1207769" y="603884"/>
                </a:lnTo>
                <a:lnTo>
                  <a:pt x="0" y="603884"/>
                </a:lnTo>
                <a:lnTo>
                  <a:pt x="302006" y="3020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242684" y="3723894"/>
            <a:ext cx="708660" cy="3759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60020">
              <a:lnSpc>
                <a:spcPts val="1320"/>
              </a:lnSpc>
              <a:spcBef>
                <a:spcPts val="240"/>
              </a:spcBef>
            </a:pPr>
            <a:r>
              <a:rPr sz="1200" dirty="0">
                <a:latin typeface="Calibri"/>
                <a:cs typeface="Calibri"/>
              </a:rPr>
              <a:t>Audio  P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odu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33463" y="362712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642" y="0"/>
                </a:moveTo>
                <a:lnTo>
                  <a:pt x="0" y="0"/>
                </a:lnTo>
                <a:lnTo>
                  <a:pt x="301878" y="302005"/>
                </a:lnTo>
                <a:lnTo>
                  <a:pt x="0" y="603884"/>
                </a:lnTo>
                <a:lnTo>
                  <a:pt x="1207642" y="603884"/>
                </a:lnTo>
                <a:lnTo>
                  <a:pt x="1509648" y="302005"/>
                </a:lnTo>
                <a:lnTo>
                  <a:pt x="1207642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33463" y="3627120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642" y="0"/>
                </a:lnTo>
                <a:lnTo>
                  <a:pt x="1509648" y="302005"/>
                </a:lnTo>
                <a:lnTo>
                  <a:pt x="1207642" y="603884"/>
                </a:lnTo>
                <a:lnTo>
                  <a:pt x="0" y="603884"/>
                </a:lnTo>
                <a:lnTo>
                  <a:pt x="301878" y="3020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509129" y="3807409"/>
            <a:ext cx="7759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QA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(Testing)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5750" y="4343400"/>
            <a:ext cx="1952625" cy="8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2594" y="4628515"/>
            <a:ext cx="107124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Postproduction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940432" y="4456557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643" y="0"/>
                </a:moveTo>
                <a:lnTo>
                  <a:pt x="0" y="0"/>
                </a:lnTo>
                <a:lnTo>
                  <a:pt x="301879" y="301879"/>
                </a:lnTo>
                <a:lnTo>
                  <a:pt x="0" y="603758"/>
                </a:lnTo>
                <a:lnTo>
                  <a:pt x="1207643" y="603758"/>
                </a:lnTo>
                <a:lnTo>
                  <a:pt x="1509521" y="301879"/>
                </a:lnTo>
                <a:lnTo>
                  <a:pt x="1207643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40432" y="4456557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643" y="0"/>
                </a:lnTo>
                <a:lnTo>
                  <a:pt x="1509521" y="301879"/>
                </a:lnTo>
                <a:lnTo>
                  <a:pt x="1207643" y="603758"/>
                </a:lnTo>
                <a:lnTo>
                  <a:pt x="0" y="603758"/>
                </a:lnTo>
                <a:lnTo>
                  <a:pt x="301879" y="30187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80285" y="4637023"/>
            <a:ext cx="845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Maintenance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238626" y="4456557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770" y="0"/>
                </a:moveTo>
                <a:lnTo>
                  <a:pt x="0" y="0"/>
                </a:lnTo>
                <a:lnTo>
                  <a:pt x="302006" y="301879"/>
                </a:lnTo>
                <a:lnTo>
                  <a:pt x="0" y="603758"/>
                </a:lnTo>
                <a:lnTo>
                  <a:pt x="1207770" y="603758"/>
                </a:lnTo>
                <a:lnTo>
                  <a:pt x="1509649" y="301879"/>
                </a:lnTo>
                <a:lnTo>
                  <a:pt x="1207770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38626" y="4456557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770" y="0"/>
                </a:lnTo>
                <a:lnTo>
                  <a:pt x="1509649" y="301879"/>
                </a:lnTo>
                <a:lnTo>
                  <a:pt x="1207770" y="603758"/>
                </a:lnTo>
                <a:lnTo>
                  <a:pt x="0" y="603758"/>
                </a:lnTo>
                <a:lnTo>
                  <a:pt x="302006" y="30187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686936" y="4553204"/>
            <a:ext cx="628015" cy="3759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0960" marR="5080" indent="-48895">
              <a:lnSpc>
                <a:spcPts val="1320"/>
              </a:lnSpc>
              <a:spcBef>
                <a:spcPts val="240"/>
              </a:spcBef>
            </a:pPr>
            <a:r>
              <a:rPr sz="1200" spc="-5" dirty="0">
                <a:latin typeface="Calibri"/>
                <a:cs typeface="Calibri"/>
              </a:rPr>
              <a:t>Co</a:t>
            </a:r>
            <a:r>
              <a:rPr sz="1200" spc="-1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tumer  </a:t>
            </a:r>
            <a:r>
              <a:rPr sz="1200" spc="-5" dirty="0">
                <a:latin typeface="Calibri"/>
                <a:cs typeface="Calibri"/>
              </a:rPr>
              <a:t>Services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536947" y="4456557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1207642" y="0"/>
                </a:moveTo>
                <a:lnTo>
                  <a:pt x="0" y="0"/>
                </a:lnTo>
                <a:lnTo>
                  <a:pt x="301878" y="301879"/>
                </a:lnTo>
                <a:lnTo>
                  <a:pt x="0" y="603758"/>
                </a:lnTo>
                <a:lnTo>
                  <a:pt x="1207642" y="603758"/>
                </a:lnTo>
                <a:lnTo>
                  <a:pt x="1509649" y="301879"/>
                </a:lnTo>
                <a:lnTo>
                  <a:pt x="1207642" y="0"/>
                </a:lnTo>
                <a:close/>
              </a:path>
            </a:pathLst>
          </a:custGeom>
          <a:solidFill>
            <a:srgbClr val="D0D7E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36947" y="4456557"/>
            <a:ext cx="1510030" cy="603885"/>
          </a:xfrm>
          <a:custGeom>
            <a:avLst/>
            <a:gdLst/>
            <a:ahLst/>
            <a:cxnLst/>
            <a:rect l="l" t="t" r="r" b="b"/>
            <a:pathLst>
              <a:path w="1510029" h="603885">
                <a:moveTo>
                  <a:pt x="0" y="0"/>
                </a:moveTo>
                <a:lnTo>
                  <a:pt x="1207642" y="0"/>
                </a:lnTo>
                <a:lnTo>
                  <a:pt x="1509649" y="301879"/>
                </a:lnTo>
                <a:lnTo>
                  <a:pt x="1207642" y="603758"/>
                </a:lnTo>
                <a:lnTo>
                  <a:pt x="0" y="603758"/>
                </a:lnTo>
                <a:lnTo>
                  <a:pt x="301878" y="30187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D0D7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915280" y="4553204"/>
            <a:ext cx="768985" cy="3759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34620" marR="5080" indent="-122555">
              <a:lnSpc>
                <a:spcPts val="1320"/>
              </a:lnSpc>
              <a:spcBef>
                <a:spcPts val="240"/>
              </a:spcBef>
            </a:pPr>
            <a:r>
              <a:rPr sz="1200" spc="-10" dirty="0">
                <a:latin typeface="Calibri"/>
                <a:cs typeface="Calibri"/>
              </a:rPr>
              <a:t>Patches</a:t>
            </a:r>
            <a:r>
              <a:rPr sz="1200" spc="-9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 </a:t>
            </a:r>
            <a:r>
              <a:rPr sz="1200" spc="-5" dirty="0">
                <a:latin typeface="Calibri"/>
                <a:cs typeface="Calibri"/>
              </a:rPr>
              <a:t>updates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609975" y="6095999"/>
            <a:ext cx="1905000" cy="752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5004" y="466166"/>
            <a:ext cx="52558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Three </a:t>
            </a:r>
            <a:r>
              <a:rPr dirty="0"/>
              <a:t>Main</a:t>
            </a:r>
            <a:r>
              <a:rPr spc="-45" dirty="0"/>
              <a:t> </a:t>
            </a:r>
            <a:r>
              <a:rPr spc="-10" dirty="0"/>
              <a:t>Milestones</a:t>
            </a:r>
          </a:p>
        </p:txBody>
      </p:sp>
      <p:sp>
        <p:nvSpPr>
          <p:cNvPr id="4" name="object 4"/>
          <p:cNvSpPr/>
          <p:nvPr/>
        </p:nvSpPr>
        <p:spPr>
          <a:xfrm>
            <a:off x="908303" y="1580388"/>
            <a:ext cx="7327392" cy="4611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1230" y="1604962"/>
            <a:ext cx="7241540" cy="4521200"/>
          </a:xfrm>
          <a:custGeom>
            <a:avLst/>
            <a:gdLst/>
            <a:ahLst/>
            <a:cxnLst/>
            <a:rect l="l" t="t" r="r" b="b"/>
            <a:pathLst>
              <a:path w="7241540" h="4521200">
                <a:moveTo>
                  <a:pt x="6046343" y="0"/>
                </a:moveTo>
                <a:lnTo>
                  <a:pt x="6110097" y="571500"/>
                </a:lnTo>
                <a:lnTo>
                  <a:pt x="5201337" y="762000"/>
                </a:lnTo>
                <a:lnTo>
                  <a:pt x="5143184" y="787400"/>
                </a:lnTo>
                <a:lnTo>
                  <a:pt x="4913608" y="838200"/>
                </a:lnTo>
                <a:lnTo>
                  <a:pt x="4856973" y="863600"/>
                </a:lnTo>
                <a:lnTo>
                  <a:pt x="4688893" y="901700"/>
                </a:lnTo>
                <a:lnTo>
                  <a:pt x="4633474" y="927100"/>
                </a:lnTo>
                <a:lnTo>
                  <a:pt x="4523547" y="952500"/>
                </a:lnTo>
                <a:lnTo>
                  <a:pt x="4469039" y="977900"/>
                </a:lnTo>
                <a:lnTo>
                  <a:pt x="4360935" y="1003300"/>
                </a:lnTo>
                <a:lnTo>
                  <a:pt x="4307338" y="1028700"/>
                </a:lnTo>
                <a:lnTo>
                  <a:pt x="4201057" y="1054100"/>
                </a:lnTo>
                <a:lnTo>
                  <a:pt x="4148372" y="1079500"/>
                </a:lnTo>
                <a:lnTo>
                  <a:pt x="4095990" y="1092200"/>
                </a:lnTo>
                <a:lnTo>
                  <a:pt x="4043913" y="1117600"/>
                </a:lnTo>
                <a:lnTo>
                  <a:pt x="3992139" y="1130300"/>
                </a:lnTo>
                <a:lnTo>
                  <a:pt x="3940670" y="1155700"/>
                </a:lnTo>
                <a:lnTo>
                  <a:pt x="3838641" y="1181100"/>
                </a:lnTo>
                <a:lnTo>
                  <a:pt x="3788083" y="1206500"/>
                </a:lnTo>
                <a:lnTo>
                  <a:pt x="3737828" y="1219200"/>
                </a:lnTo>
                <a:lnTo>
                  <a:pt x="3638230" y="1270000"/>
                </a:lnTo>
                <a:lnTo>
                  <a:pt x="3588887" y="1282700"/>
                </a:lnTo>
                <a:lnTo>
                  <a:pt x="3539847" y="1308100"/>
                </a:lnTo>
                <a:lnTo>
                  <a:pt x="3491112" y="1320800"/>
                </a:lnTo>
                <a:lnTo>
                  <a:pt x="3442680" y="1346200"/>
                </a:lnTo>
                <a:lnTo>
                  <a:pt x="3394551" y="1358900"/>
                </a:lnTo>
                <a:lnTo>
                  <a:pt x="3299207" y="1409700"/>
                </a:lnTo>
                <a:lnTo>
                  <a:pt x="3251990" y="1422400"/>
                </a:lnTo>
                <a:lnTo>
                  <a:pt x="3158467" y="1473200"/>
                </a:lnTo>
                <a:lnTo>
                  <a:pt x="3112162" y="1485900"/>
                </a:lnTo>
                <a:lnTo>
                  <a:pt x="3020463" y="1536700"/>
                </a:lnTo>
                <a:lnTo>
                  <a:pt x="2975068" y="1549400"/>
                </a:lnTo>
                <a:lnTo>
                  <a:pt x="2840709" y="1625600"/>
                </a:lnTo>
                <a:lnTo>
                  <a:pt x="2796530" y="1638300"/>
                </a:lnTo>
                <a:lnTo>
                  <a:pt x="2752655" y="1663700"/>
                </a:lnTo>
                <a:lnTo>
                  <a:pt x="2580192" y="1765300"/>
                </a:lnTo>
                <a:lnTo>
                  <a:pt x="2537835" y="1778000"/>
                </a:lnTo>
                <a:lnTo>
                  <a:pt x="2412589" y="1854200"/>
                </a:lnTo>
                <a:lnTo>
                  <a:pt x="2249847" y="1955800"/>
                </a:lnTo>
                <a:lnTo>
                  <a:pt x="2091965" y="2057400"/>
                </a:lnTo>
                <a:lnTo>
                  <a:pt x="1976744" y="2133600"/>
                </a:lnTo>
                <a:lnTo>
                  <a:pt x="1864256" y="2209800"/>
                </a:lnTo>
                <a:lnTo>
                  <a:pt x="1754502" y="2286000"/>
                </a:lnTo>
                <a:lnTo>
                  <a:pt x="1718525" y="2324100"/>
                </a:lnTo>
                <a:lnTo>
                  <a:pt x="1647482" y="2374900"/>
                </a:lnTo>
                <a:lnTo>
                  <a:pt x="1543195" y="2451100"/>
                </a:lnTo>
                <a:lnTo>
                  <a:pt x="1509041" y="2489200"/>
                </a:lnTo>
                <a:lnTo>
                  <a:pt x="1475190" y="2514600"/>
                </a:lnTo>
                <a:lnTo>
                  <a:pt x="1408400" y="2565400"/>
                </a:lnTo>
                <a:lnTo>
                  <a:pt x="1375460" y="2603500"/>
                </a:lnTo>
                <a:lnTo>
                  <a:pt x="1310492" y="2654300"/>
                </a:lnTo>
                <a:lnTo>
                  <a:pt x="1278464" y="2692400"/>
                </a:lnTo>
                <a:lnTo>
                  <a:pt x="1215319" y="2743200"/>
                </a:lnTo>
                <a:lnTo>
                  <a:pt x="1184202" y="2781300"/>
                </a:lnTo>
                <a:lnTo>
                  <a:pt x="1122879" y="2832100"/>
                </a:lnTo>
                <a:lnTo>
                  <a:pt x="1092674" y="2870200"/>
                </a:lnTo>
                <a:lnTo>
                  <a:pt x="1062772" y="2895600"/>
                </a:lnTo>
                <a:lnTo>
                  <a:pt x="1033173" y="2933700"/>
                </a:lnTo>
                <a:lnTo>
                  <a:pt x="974888" y="2984500"/>
                </a:lnTo>
                <a:lnTo>
                  <a:pt x="946201" y="3022600"/>
                </a:lnTo>
                <a:lnTo>
                  <a:pt x="917818" y="3048000"/>
                </a:lnTo>
                <a:lnTo>
                  <a:pt x="889738" y="3086100"/>
                </a:lnTo>
                <a:lnTo>
                  <a:pt x="861963" y="3111500"/>
                </a:lnTo>
                <a:lnTo>
                  <a:pt x="834491" y="3149600"/>
                </a:lnTo>
                <a:lnTo>
                  <a:pt x="807322" y="3175000"/>
                </a:lnTo>
                <a:lnTo>
                  <a:pt x="780458" y="3213100"/>
                </a:lnTo>
                <a:lnTo>
                  <a:pt x="753897" y="3251200"/>
                </a:lnTo>
                <a:lnTo>
                  <a:pt x="727640" y="3276600"/>
                </a:lnTo>
                <a:lnTo>
                  <a:pt x="701687" y="3314700"/>
                </a:lnTo>
                <a:lnTo>
                  <a:pt x="676037" y="3340100"/>
                </a:lnTo>
                <a:lnTo>
                  <a:pt x="650692" y="3378200"/>
                </a:lnTo>
                <a:lnTo>
                  <a:pt x="625650" y="3416300"/>
                </a:lnTo>
                <a:lnTo>
                  <a:pt x="600911" y="3441700"/>
                </a:lnTo>
                <a:lnTo>
                  <a:pt x="576477" y="3479800"/>
                </a:lnTo>
                <a:lnTo>
                  <a:pt x="552346" y="3505200"/>
                </a:lnTo>
                <a:lnTo>
                  <a:pt x="528519" y="3543300"/>
                </a:lnTo>
                <a:lnTo>
                  <a:pt x="504996" y="3581400"/>
                </a:lnTo>
                <a:lnTo>
                  <a:pt x="481776" y="3619500"/>
                </a:lnTo>
                <a:lnTo>
                  <a:pt x="458860" y="3644900"/>
                </a:lnTo>
                <a:lnTo>
                  <a:pt x="436248" y="3683000"/>
                </a:lnTo>
                <a:lnTo>
                  <a:pt x="413940" y="3721100"/>
                </a:lnTo>
                <a:lnTo>
                  <a:pt x="391935" y="3746500"/>
                </a:lnTo>
                <a:lnTo>
                  <a:pt x="370234" y="3784600"/>
                </a:lnTo>
                <a:lnTo>
                  <a:pt x="348837" y="3822700"/>
                </a:lnTo>
                <a:lnTo>
                  <a:pt x="327743" y="3860800"/>
                </a:lnTo>
                <a:lnTo>
                  <a:pt x="306954" y="3898900"/>
                </a:lnTo>
                <a:lnTo>
                  <a:pt x="286468" y="3924300"/>
                </a:lnTo>
                <a:lnTo>
                  <a:pt x="266286" y="3962400"/>
                </a:lnTo>
                <a:lnTo>
                  <a:pt x="246407" y="4000500"/>
                </a:lnTo>
                <a:lnTo>
                  <a:pt x="226832" y="4038600"/>
                </a:lnTo>
                <a:lnTo>
                  <a:pt x="207561" y="4076700"/>
                </a:lnTo>
                <a:lnTo>
                  <a:pt x="188594" y="4114800"/>
                </a:lnTo>
                <a:lnTo>
                  <a:pt x="169930" y="4152900"/>
                </a:lnTo>
                <a:lnTo>
                  <a:pt x="151571" y="4191000"/>
                </a:lnTo>
                <a:lnTo>
                  <a:pt x="133514" y="4229100"/>
                </a:lnTo>
                <a:lnTo>
                  <a:pt x="115762" y="4267200"/>
                </a:lnTo>
                <a:lnTo>
                  <a:pt x="98313" y="4292600"/>
                </a:lnTo>
                <a:lnTo>
                  <a:pt x="81168" y="4330700"/>
                </a:lnTo>
                <a:lnTo>
                  <a:pt x="64327" y="4368800"/>
                </a:lnTo>
                <a:lnTo>
                  <a:pt x="47790" y="4406900"/>
                </a:lnTo>
                <a:lnTo>
                  <a:pt x="31556" y="4445000"/>
                </a:lnTo>
                <a:lnTo>
                  <a:pt x="15626" y="4483100"/>
                </a:lnTo>
                <a:lnTo>
                  <a:pt x="0" y="4521200"/>
                </a:lnTo>
                <a:lnTo>
                  <a:pt x="25447" y="4495800"/>
                </a:lnTo>
                <a:lnTo>
                  <a:pt x="51150" y="4457700"/>
                </a:lnTo>
                <a:lnTo>
                  <a:pt x="77109" y="4419600"/>
                </a:lnTo>
                <a:lnTo>
                  <a:pt x="103324" y="4394200"/>
                </a:lnTo>
                <a:lnTo>
                  <a:pt x="129795" y="4356100"/>
                </a:lnTo>
                <a:lnTo>
                  <a:pt x="156522" y="4330700"/>
                </a:lnTo>
                <a:lnTo>
                  <a:pt x="183505" y="4292600"/>
                </a:lnTo>
                <a:lnTo>
                  <a:pt x="210744" y="4254500"/>
                </a:lnTo>
                <a:lnTo>
                  <a:pt x="238239" y="4229100"/>
                </a:lnTo>
                <a:lnTo>
                  <a:pt x="265989" y="4191000"/>
                </a:lnTo>
                <a:lnTo>
                  <a:pt x="293996" y="4165600"/>
                </a:lnTo>
                <a:lnTo>
                  <a:pt x="322259" y="4127500"/>
                </a:lnTo>
                <a:lnTo>
                  <a:pt x="350778" y="4102100"/>
                </a:lnTo>
                <a:lnTo>
                  <a:pt x="379552" y="4064000"/>
                </a:lnTo>
                <a:lnTo>
                  <a:pt x="408583" y="4038600"/>
                </a:lnTo>
                <a:lnTo>
                  <a:pt x="437869" y="4000500"/>
                </a:lnTo>
                <a:lnTo>
                  <a:pt x="467412" y="3975100"/>
                </a:lnTo>
                <a:lnTo>
                  <a:pt x="497210" y="3937000"/>
                </a:lnTo>
                <a:lnTo>
                  <a:pt x="557575" y="3886200"/>
                </a:lnTo>
                <a:lnTo>
                  <a:pt x="588141" y="3848100"/>
                </a:lnTo>
                <a:lnTo>
                  <a:pt x="650042" y="3797300"/>
                </a:lnTo>
                <a:lnTo>
                  <a:pt x="681376" y="3759200"/>
                </a:lnTo>
                <a:lnTo>
                  <a:pt x="744812" y="3708400"/>
                </a:lnTo>
                <a:lnTo>
                  <a:pt x="776914" y="3670300"/>
                </a:lnTo>
                <a:lnTo>
                  <a:pt x="874756" y="3594100"/>
                </a:lnTo>
                <a:lnTo>
                  <a:pt x="907882" y="3556000"/>
                </a:lnTo>
                <a:lnTo>
                  <a:pt x="1008795" y="3479800"/>
                </a:lnTo>
                <a:lnTo>
                  <a:pt x="1112011" y="3403600"/>
                </a:lnTo>
                <a:lnTo>
                  <a:pt x="1146929" y="3365500"/>
                </a:lnTo>
                <a:lnTo>
                  <a:pt x="1253216" y="3289300"/>
                </a:lnTo>
                <a:lnTo>
                  <a:pt x="1398517" y="3187700"/>
                </a:lnTo>
                <a:lnTo>
                  <a:pt x="1547912" y="3086100"/>
                </a:lnTo>
                <a:lnTo>
                  <a:pt x="1585901" y="3060700"/>
                </a:lnTo>
                <a:lnTo>
                  <a:pt x="1624146" y="3048000"/>
                </a:lnTo>
                <a:lnTo>
                  <a:pt x="1779683" y="2946400"/>
                </a:lnTo>
                <a:lnTo>
                  <a:pt x="1819208" y="2921000"/>
                </a:lnTo>
                <a:lnTo>
                  <a:pt x="1858988" y="2908300"/>
                </a:lnTo>
                <a:lnTo>
                  <a:pt x="1979864" y="2832100"/>
                </a:lnTo>
                <a:lnTo>
                  <a:pt x="2020668" y="2819400"/>
                </a:lnTo>
                <a:lnTo>
                  <a:pt x="2144616" y="2743200"/>
                </a:lnTo>
                <a:lnTo>
                  <a:pt x="2186443" y="2730500"/>
                </a:lnTo>
                <a:lnTo>
                  <a:pt x="2270866" y="2679700"/>
                </a:lnTo>
                <a:lnTo>
                  <a:pt x="2313462" y="2667000"/>
                </a:lnTo>
                <a:lnTo>
                  <a:pt x="2356313" y="2641600"/>
                </a:lnTo>
                <a:lnTo>
                  <a:pt x="2399421" y="2628900"/>
                </a:lnTo>
                <a:lnTo>
                  <a:pt x="2442784" y="2603500"/>
                </a:lnTo>
                <a:lnTo>
                  <a:pt x="2486403" y="2590800"/>
                </a:lnTo>
                <a:lnTo>
                  <a:pt x="2574409" y="2540000"/>
                </a:lnTo>
                <a:lnTo>
                  <a:pt x="2618796" y="2527300"/>
                </a:lnTo>
                <a:lnTo>
                  <a:pt x="2663439" y="2501900"/>
                </a:lnTo>
                <a:lnTo>
                  <a:pt x="2753493" y="2476500"/>
                </a:lnTo>
                <a:lnTo>
                  <a:pt x="2798903" y="2451100"/>
                </a:lnTo>
                <a:lnTo>
                  <a:pt x="2844570" y="2438400"/>
                </a:lnTo>
                <a:lnTo>
                  <a:pt x="2890492" y="2413000"/>
                </a:lnTo>
                <a:lnTo>
                  <a:pt x="2936671" y="2400300"/>
                </a:lnTo>
                <a:lnTo>
                  <a:pt x="2983105" y="2374900"/>
                </a:lnTo>
                <a:lnTo>
                  <a:pt x="3076741" y="2349500"/>
                </a:lnTo>
                <a:lnTo>
                  <a:pt x="3123943" y="2324100"/>
                </a:lnTo>
                <a:lnTo>
                  <a:pt x="3219115" y="2298700"/>
                </a:lnTo>
                <a:lnTo>
                  <a:pt x="3267085" y="2273300"/>
                </a:lnTo>
                <a:lnTo>
                  <a:pt x="3461524" y="2222500"/>
                </a:lnTo>
                <a:lnTo>
                  <a:pt x="3510773" y="2197100"/>
                </a:lnTo>
                <a:lnTo>
                  <a:pt x="3760859" y="2133600"/>
                </a:lnTo>
                <a:lnTo>
                  <a:pt x="3811644" y="2108200"/>
                </a:lnTo>
                <a:lnTo>
                  <a:pt x="4495135" y="1943100"/>
                </a:lnTo>
                <a:lnTo>
                  <a:pt x="4549502" y="1943100"/>
                </a:lnTo>
                <a:lnTo>
                  <a:pt x="4825179" y="1879600"/>
                </a:lnTo>
                <a:lnTo>
                  <a:pt x="4881082" y="1879600"/>
                </a:lnTo>
                <a:lnTo>
                  <a:pt x="5050326" y="1841500"/>
                </a:lnTo>
                <a:lnTo>
                  <a:pt x="5107252" y="1841500"/>
                </a:lnTo>
                <a:lnTo>
                  <a:pt x="5279568" y="1803400"/>
                </a:lnTo>
                <a:lnTo>
                  <a:pt x="5337518" y="1803400"/>
                </a:lnTo>
                <a:lnTo>
                  <a:pt x="5395724" y="1790700"/>
                </a:lnTo>
                <a:lnTo>
                  <a:pt x="5454186" y="1790700"/>
                </a:lnTo>
                <a:lnTo>
                  <a:pt x="5571877" y="1765300"/>
                </a:lnTo>
                <a:lnTo>
                  <a:pt x="5631107" y="1765300"/>
                </a:lnTo>
                <a:lnTo>
                  <a:pt x="5690593" y="1752600"/>
                </a:lnTo>
                <a:lnTo>
                  <a:pt x="5750334" y="1752600"/>
                </a:lnTo>
                <a:lnTo>
                  <a:pt x="5810331" y="1739900"/>
                </a:lnTo>
                <a:lnTo>
                  <a:pt x="5870585" y="1739900"/>
                </a:lnTo>
                <a:lnTo>
                  <a:pt x="5931094" y="1727200"/>
                </a:lnTo>
                <a:lnTo>
                  <a:pt x="5991859" y="1727200"/>
                </a:lnTo>
                <a:lnTo>
                  <a:pt x="6052880" y="1714500"/>
                </a:lnTo>
                <a:lnTo>
                  <a:pt x="6114156" y="1714500"/>
                </a:lnTo>
                <a:lnTo>
                  <a:pt x="6175689" y="1701800"/>
                </a:lnTo>
                <a:lnTo>
                  <a:pt x="6687900" y="1701800"/>
                </a:lnTo>
                <a:lnTo>
                  <a:pt x="7241540" y="901700"/>
                </a:lnTo>
                <a:lnTo>
                  <a:pt x="6046343" y="0"/>
                </a:lnTo>
                <a:close/>
              </a:path>
              <a:path w="7241540" h="4521200">
                <a:moveTo>
                  <a:pt x="6687900" y="1701800"/>
                </a:moveTo>
                <a:lnTo>
                  <a:pt x="6237478" y="1701800"/>
                </a:lnTo>
                <a:lnTo>
                  <a:pt x="6301232" y="2260600"/>
                </a:lnTo>
                <a:lnTo>
                  <a:pt x="6687900" y="1701800"/>
                </a:lnTo>
                <a:close/>
              </a:path>
            </a:pathLst>
          </a:custGeom>
          <a:solidFill>
            <a:srgbClr val="D0D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00225" y="4676775"/>
            <a:ext cx="314325" cy="314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49272" y="4728717"/>
            <a:ext cx="1619885" cy="10775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indent="243840">
              <a:lnSpc>
                <a:spcPts val="3960"/>
              </a:lnSpc>
              <a:spcBef>
                <a:spcPts val="530"/>
              </a:spcBef>
            </a:pPr>
            <a:r>
              <a:rPr sz="3600" b="1" dirty="0">
                <a:latin typeface="Calibri"/>
                <a:cs typeface="Calibri"/>
              </a:rPr>
              <a:t>Alpha  </a:t>
            </a:r>
            <a:r>
              <a:rPr sz="3600" b="1" spc="-5" dirty="0">
                <a:latin typeface="Calibri"/>
                <a:cs typeface="Calibri"/>
              </a:rPr>
              <a:t>P</a:t>
            </a:r>
            <a:r>
              <a:rPr sz="3600" b="1" spc="-40" dirty="0">
                <a:latin typeface="Calibri"/>
                <a:cs typeface="Calibri"/>
              </a:rPr>
              <a:t>r</a:t>
            </a:r>
            <a:r>
              <a:rPr sz="3600" b="1" dirty="0">
                <a:latin typeface="Calibri"/>
                <a:cs typeface="Calibri"/>
              </a:rPr>
              <a:t>o</a:t>
            </a:r>
            <a:r>
              <a:rPr sz="3600" b="1" spc="-45" dirty="0">
                <a:latin typeface="Calibri"/>
                <a:cs typeface="Calibri"/>
              </a:rPr>
              <a:t>t</a:t>
            </a:r>
            <a:r>
              <a:rPr sz="3600" b="1" dirty="0">
                <a:latin typeface="Calibri"/>
                <a:cs typeface="Calibri"/>
              </a:rPr>
              <a:t>oc</a:t>
            </a:r>
            <a:r>
              <a:rPr sz="3600" b="1" spc="-15" dirty="0">
                <a:latin typeface="Calibri"/>
                <a:cs typeface="Calibri"/>
              </a:rPr>
              <a:t>o</a:t>
            </a:r>
            <a:r>
              <a:rPr sz="3600" b="1" dirty="0">
                <a:latin typeface="Calibri"/>
                <a:cs typeface="Calibri"/>
              </a:rPr>
              <a:t>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67100" y="3448050"/>
            <a:ext cx="466725" cy="466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98772" y="3568445"/>
            <a:ext cx="1527810" cy="11639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indent="283210">
              <a:lnSpc>
                <a:spcPts val="4280"/>
              </a:lnSpc>
              <a:spcBef>
                <a:spcPts val="575"/>
              </a:spcBef>
            </a:pPr>
            <a:r>
              <a:rPr sz="3900" b="1" spc="-15" dirty="0">
                <a:latin typeface="Calibri"/>
                <a:cs typeface="Calibri"/>
              </a:rPr>
              <a:t>Beta  </a:t>
            </a:r>
            <a:r>
              <a:rPr sz="3900" b="1" spc="-35" dirty="0">
                <a:latin typeface="Calibri"/>
                <a:cs typeface="Calibri"/>
              </a:rPr>
              <a:t>v</a:t>
            </a:r>
            <a:r>
              <a:rPr sz="3900" b="1" spc="-5" dirty="0">
                <a:latin typeface="Calibri"/>
                <a:cs typeface="Calibri"/>
              </a:rPr>
              <a:t>e</a:t>
            </a:r>
            <a:r>
              <a:rPr sz="3900" b="1" spc="-40" dirty="0">
                <a:latin typeface="Calibri"/>
                <a:cs typeface="Calibri"/>
              </a:rPr>
              <a:t>r</a:t>
            </a:r>
            <a:r>
              <a:rPr sz="3900" b="1" dirty="0">
                <a:latin typeface="Calibri"/>
                <a:cs typeface="Calibri"/>
              </a:rPr>
              <a:t>sion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67350" y="2695575"/>
            <a:ext cx="590550" cy="600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18403" y="2884678"/>
            <a:ext cx="1485265" cy="11639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indent="245110">
              <a:lnSpc>
                <a:spcPts val="4280"/>
              </a:lnSpc>
              <a:spcBef>
                <a:spcPts val="575"/>
              </a:spcBef>
            </a:pPr>
            <a:r>
              <a:rPr sz="3900" b="1" spc="-5" dirty="0">
                <a:latin typeface="Calibri"/>
                <a:cs typeface="Calibri"/>
              </a:rPr>
              <a:t>Gold  Ma</a:t>
            </a:r>
            <a:r>
              <a:rPr sz="3900" b="1" spc="-55" dirty="0">
                <a:latin typeface="Calibri"/>
                <a:cs typeface="Calibri"/>
              </a:rPr>
              <a:t>s</a:t>
            </a:r>
            <a:r>
              <a:rPr sz="3900" b="1" spc="-50" dirty="0">
                <a:latin typeface="Calibri"/>
                <a:cs typeface="Calibri"/>
              </a:rPr>
              <a:t>t</a:t>
            </a:r>
            <a:r>
              <a:rPr sz="3900" b="1" spc="-5" dirty="0">
                <a:latin typeface="Calibri"/>
                <a:cs typeface="Calibri"/>
              </a:rPr>
              <a:t>er</a:t>
            </a:r>
            <a:endParaRPr sz="3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20846" y="466166"/>
            <a:ext cx="17068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Outline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223264"/>
            <a:ext cx="4810125" cy="533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b="1" spc="-10" dirty="0">
                <a:solidFill>
                  <a:srgbClr val="8EB4E2"/>
                </a:solidFill>
                <a:latin typeface="Calibri"/>
                <a:cs typeface="Calibri"/>
              </a:rPr>
              <a:t>Define </a:t>
            </a:r>
            <a:r>
              <a:rPr sz="2700" b="1" spc="5" dirty="0">
                <a:solidFill>
                  <a:srgbClr val="8EB4E2"/>
                </a:solidFill>
                <a:latin typeface="Calibri"/>
                <a:cs typeface="Calibri"/>
              </a:rPr>
              <a:t>“Video</a:t>
            </a:r>
            <a:r>
              <a:rPr sz="2700" b="1" spc="-5" dirty="0">
                <a:solidFill>
                  <a:srgbClr val="8EB4E2"/>
                </a:solidFill>
                <a:latin typeface="Calibri"/>
                <a:cs typeface="Calibri"/>
              </a:rPr>
              <a:t> Game”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b="1" spc="-5" dirty="0">
                <a:solidFill>
                  <a:srgbClr val="77923B"/>
                </a:solidFill>
                <a:latin typeface="Calibri"/>
                <a:cs typeface="Calibri"/>
              </a:rPr>
              <a:t>Video Game Industry</a:t>
            </a:r>
            <a:r>
              <a:rPr sz="2700" b="1" spc="-20" dirty="0">
                <a:solidFill>
                  <a:srgbClr val="77923B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solidFill>
                  <a:srgbClr val="77923B"/>
                </a:solidFill>
                <a:latin typeface="Calibri"/>
                <a:cs typeface="Calibri"/>
              </a:rPr>
              <a:t>Overview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b="1" spc="-5" dirty="0">
                <a:solidFill>
                  <a:srgbClr val="E36C09"/>
                </a:solidFill>
                <a:latin typeface="Calibri"/>
                <a:cs typeface="Calibri"/>
              </a:rPr>
              <a:t>Game </a:t>
            </a:r>
            <a:r>
              <a:rPr sz="2700" b="1" spc="-10" dirty="0">
                <a:solidFill>
                  <a:srgbClr val="E36C09"/>
                </a:solidFill>
                <a:latin typeface="Calibri"/>
                <a:cs typeface="Calibri"/>
              </a:rPr>
              <a:t>Development Process </a:t>
            </a:r>
            <a:r>
              <a:rPr sz="2700" b="1" dirty="0">
                <a:solidFill>
                  <a:srgbClr val="E36C09"/>
                </a:solidFill>
                <a:latin typeface="Calibri"/>
                <a:cs typeface="Calibri"/>
              </a:rPr>
              <a:t>:</a:t>
            </a:r>
            <a:endParaRPr sz="27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FBD4B5"/>
                </a:solidFill>
                <a:latin typeface="Calibri"/>
                <a:cs typeface="Calibri"/>
              </a:rPr>
              <a:t>Game</a:t>
            </a:r>
            <a:r>
              <a:rPr sz="2400" spc="-35" dirty="0">
                <a:solidFill>
                  <a:srgbClr val="FBD4B5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BD4B5"/>
                </a:solidFill>
                <a:latin typeface="Calibri"/>
                <a:cs typeface="Calibri"/>
              </a:rPr>
              <a:t>Design</a:t>
            </a:r>
            <a:endParaRPr sz="24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solidFill>
                  <a:srgbClr val="FBD4B5"/>
                </a:solidFill>
                <a:latin typeface="Calibri"/>
                <a:cs typeface="Calibri"/>
              </a:rPr>
              <a:t>Game Genres</a:t>
            </a:r>
            <a:endParaRPr sz="2000">
              <a:latin typeface="Calibri"/>
              <a:cs typeface="Calibri"/>
            </a:endParaRPr>
          </a:p>
          <a:p>
            <a:pPr marL="1155700" lvl="2" indent="-228600">
              <a:lnSpc>
                <a:spcPts val="239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solidFill>
                  <a:srgbClr val="FBD4B5"/>
                </a:solidFill>
                <a:latin typeface="Calibri"/>
                <a:cs typeface="Calibri"/>
              </a:rPr>
              <a:t>Design</a:t>
            </a:r>
            <a:r>
              <a:rPr sz="2000" spc="-20" dirty="0">
                <a:solidFill>
                  <a:srgbClr val="FBD4B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BD4B5"/>
                </a:solidFill>
                <a:latin typeface="Calibri"/>
                <a:cs typeface="Calibri"/>
              </a:rPr>
              <a:t>Documents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ts val="2870"/>
              </a:lnSpc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FBD4B5"/>
                </a:solidFill>
                <a:latin typeface="Calibri"/>
                <a:cs typeface="Calibri"/>
              </a:rPr>
              <a:t>Game</a:t>
            </a:r>
            <a:r>
              <a:rPr sz="2400" spc="-30" dirty="0">
                <a:solidFill>
                  <a:srgbClr val="FBD4B5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BD4B5"/>
                </a:solidFill>
                <a:latin typeface="Calibri"/>
                <a:cs typeface="Calibri"/>
              </a:rPr>
              <a:t>Art</a:t>
            </a:r>
            <a:endParaRPr sz="24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solidFill>
                  <a:srgbClr val="FBD4B5"/>
                </a:solidFill>
                <a:latin typeface="Calibri"/>
                <a:cs typeface="Calibri"/>
              </a:rPr>
              <a:t>2D</a:t>
            </a:r>
            <a:endParaRPr sz="2000">
              <a:latin typeface="Calibri"/>
              <a:cs typeface="Calibri"/>
            </a:endParaRPr>
          </a:p>
          <a:p>
            <a:pPr marL="1155700" lvl="2" indent="-228600">
              <a:lnSpc>
                <a:spcPts val="239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solidFill>
                  <a:srgbClr val="FBD4B5"/>
                </a:solidFill>
                <a:latin typeface="Calibri"/>
                <a:cs typeface="Calibri"/>
              </a:rPr>
              <a:t>3D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ts val="2870"/>
              </a:lnSpc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solidFill>
                  <a:srgbClr val="FBD4B5"/>
                </a:solidFill>
                <a:latin typeface="Calibri"/>
                <a:cs typeface="Calibri"/>
              </a:rPr>
              <a:t>Programming</a:t>
            </a:r>
            <a:endParaRPr sz="24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solidFill>
                  <a:srgbClr val="FBD4B5"/>
                </a:solidFill>
                <a:latin typeface="Calibri"/>
                <a:cs typeface="Calibri"/>
              </a:rPr>
              <a:t>Game </a:t>
            </a:r>
            <a:r>
              <a:rPr sz="2000" dirty="0">
                <a:solidFill>
                  <a:srgbClr val="FBD4B5"/>
                </a:solidFill>
                <a:latin typeface="Calibri"/>
                <a:cs typeface="Calibri"/>
              </a:rPr>
              <a:t>Engines</a:t>
            </a:r>
            <a:endParaRPr sz="2000">
              <a:latin typeface="Calibri"/>
              <a:cs typeface="Calibri"/>
            </a:endParaRPr>
          </a:p>
          <a:p>
            <a:pPr marL="1155700" lvl="2" indent="-228600">
              <a:lnSpc>
                <a:spcPts val="239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spc="-10" dirty="0">
                <a:solidFill>
                  <a:srgbClr val="FBD4B5"/>
                </a:solidFill>
                <a:latin typeface="Calibri"/>
                <a:cs typeface="Calibri"/>
              </a:rPr>
              <a:t>Programming</a:t>
            </a:r>
            <a:r>
              <a:rPr sz="2000" spc="-25" dirty="0">
                <a:solidFill>
                  <a:srgbClr val="FBD4B5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BD4B5"/>
                </a:solidFill>
                <a:latin typeface="Calibri"/>
                <a:cs typeface="Calibri"/>
              </a:rPr>
              <a:t>sub-disciplines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ts val="2870"/>
              </a:lnSpc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FBD4B5"/>
                </a:solidFill>
                <a:latin typeface="Calibri"/>
                <a:cs typeface="Calibri"/>
              </a:rPr>
              <a:t>Audio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ts val="2875"/>
              </a:lnSpc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FBD4B5"/>
                </a:solidFill>
                <a:latin typeface="Calibri"/>
                <a:cs typeface="Calibri"/>
              </a:rPr>
              <a:t>QA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23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b="1" spc="-5" dirty="0">
                <a:solidFill>
                  <a:srgbClr val="FFC000"/>
                </a:solidFill>
                <a:latin typeface="Calibri"/>
                <a:cs typeface="Calibri"/>
              </a:rPr>
              <a:t>The</a:t>
            </a:r>
            <a:r>
              <a:rPr sz="2700" b="1" spc="-1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700" b="1" spc="-5" dirty="0">
                <a:solidFill>
                  <a:srgbClr val="FFC000"/>
                </a:solidFill>
                <a:latin typeface="Calibri"/>
                <a:cs typeface="Calibri"/>
              </a:rPr>
              <a:t>Community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8008" y="466166"/>
            <a:ext cx="44265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Three Categories</a:t>
            </a:r>
            <a:r>
              <a:rPr spc="-114" dirty="0"/>
              <a:t> </a:t>
            </a:r>
            <a:r>
              <a:rPr spc="-5" dirty="0"/>
              <a:t>?!</a:t>
            </a:r>
          </a:p>
        </p:txBody>
      </p:sp>
      <p:sp>
        <p:nvSpPr>
          <p:cNvPr id="4" name="object 4"/>
          <p:cNvSpPr/>
          <p:nvPr/>
        </p:nvSpPr>
        <p:spPr>
          <a:xfrm>
            <a:off x="1171575" y="2152650"/>
            <a:ext cx="6477000" cy="3933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8400" y="1400175"/>
            <a:ext cx="2276475" cy="1352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0975" y="4743450"/>
            <a:ext cx="2352675" cy="140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19900" y="3286125"/>
            <a:ext cx="2324100" cy="156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9429" y="466166"/>
            <a:ext cx="30257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</a:t>
            </a:r>
            <a:r>
              <a:rPr spc="-60" dirty="0"/>
              <a:t> </a:t>
            </a:r>
            <a:r>
              <a:rPr spc="-5" dirty="0"/>
              <a:t>Design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10613"/>
            <a:ext cx="4934585" cy="420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77825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Content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 Rules of the  Game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4050" dirty="0">
              <a:latin typeface="Times New Roman"/>
              <a:cs typeface="Times New Roman"/>
            </a:endParaRPr>
          </a:p>
          <a:p>
            <a:pPr marL="355600" marR="50609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describe what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game 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will look and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act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405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Game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Design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very critical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requires experience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knowledge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00650" y="1943100"/>
            <a:ext cx="3943350" cy="2676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18282" y="466166"/>
            <a:ext cx="3110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</a:t>
            </a:r>
            <a:r>
              <a:rPr spc="-60" dirty="0"/>
              <a:t> </a:t>
            </a:r>
            <a:r>
              <a:rPr spc="-10" dirty="0"/>
              <a:t>Genres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07565"/>
            <a:ext cx="7696834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Can be used 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describe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Gameplay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Story 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even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perspective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… </a:t>
            </a:r>
            <a:r>
              <a:rPr sz="3200" spc="10" dirty="0">
                <a:solidFill>
                  <a:srgbClr val="FFFFFF"/>
                </a:solidFill>
                <a:latin typeface="Calibri"/>
                <a:cs typeface="Calibri"/>
              </a:rPr>
              <a:t>e.g.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(FPS ,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RPG..)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1475" y="3371850"/>
            <a:ext cx="8067675" cy="1057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863" y="3794759"/>
            <a:ext cx="903732" cy="557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5444" y="3794759"/>
            <a:ext cx="562356" cy="557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3647" y="3794759"/>
            <a:ext cx="711708" cy="557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4355" y="3412235"/>
            <a:ext cx="3075432" cy="591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91355" y="3410711"/>
            <a:ext cx="1446276" cy="594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46903" y="3410711"/>
            <a:ext cx="637031" cy="594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93208" y="3410711"/>
            <a:ext cx="3287267" cy="594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3836" y="3653028"/>
            <a:ext cx="414388" cy="2324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2454" y="3656076"/>
            <a:ext cx="46355" cy="226695"/>
          </a:xfrm>
          <a:custGeom>
            <a:avLst/>
            <a:gdLst/>
            <a:ahLst/>
            <a:cxnLst/>
            <a:rect l="l" t="t" r="r" b="b"/>
            <a:pathLst>
              <a:path w="46355" h="226695">
                <a:moveTo>
                  <a:pt x="22885" y="0"/>
                </a:moveTo>
                <a:lnTo>
                  <a:pt x="27393" y="0"/>
                </a:lnTo>
                <a:lnTo>
                  <a:pt x="31089" y="126"/>
                </a:lnTo>
                <a:lnTo>
                  <a:pt x="33985" y="507"/>
                </a:lnTo>
                <a:lnTo>
                  <a:pt x="36868" y="888"/>
                </a:lnTo>
                <a:lnTo>
                  <a:pt x="39179" y="1269"/>
                </a:lnTo>
                <a:lnTo>
                  <a:pt x="40919" y="1905"/>
                </a:lnTo>
                <a:lnTo>
                  <a:pt x="42646" y="2412"/>
                </a:lnTo>
                <a:lnTo>
                  <a:pt x="43891" y="3175"/>
                </a:lnTo>
                <a:lnTo>
                  <a:pt x="44640" y="4063"/>
                </a:lnTo>
                <a:lnTo>
                  <a:pt x="45389" y="5080"/>
                </a:lnTo>
                <a:lnTo>
                  <a:pt x="45770" y="6096"/>
                </a:lnTo>
                <a:lnTo>
                  <a:pt x="45770" y="7238"/>
                </a:lnTo>
                <a:lnTo>
                  <a:pt x="45770" y="219075"/>
                </a:lnTo>
                <a:lnTo>
                  <a:pt x="45770" y="220218"/>
                </a:lnTo>
                <a:lnTo>
                  <a:pt x="45389" y="221361"/>
                </a:lnTo>
                <a:lnTo>
                  <a:pt x="44640" y="222250"/>
                </a:lnTo>
                <a:lnTo>
                  <a:pt x="43891" y="223138"/>
                </a:lnTo>
                <a:lnTo>
                  <a:pt x="27393" y="226441"/>
                </a:lnTo>
                <a:lnTo>
                  <a:pt x="22885" y="226441"/>
                </a:lnTo>
                <a:lnTo>
                  <a:pt x="18491" y="226441"/>
                </a:lnTo>
                <a:lnTo>
                  <a:pt x="1130" y="222250"/>
                </a:lnTo>
                <a:lnTo>
                  <a:pt x="368" y="221361"/>
                </a:lnTo>
                <a:lnTo>
                  <a:pt x="0" y="220218"/>
                </a:lnTo>
                <a:lnTo>
                  <a:pt x="0" y="219075"/>
                </a:lnTo>
                <a:lnTo>
                  <a:pt x="0" y="7238"/>
                </a:lnTo>
                <a:lnTo>
                  <a:pt x="0" y="6096"/>
                </a:lnTo>
                <a:lnTo>
                  <a:pt x="368" y="5080"/>
                </a:lnTo>
                <a:lnTo>
                  <a:pt x="1130" y="4063"/>
                </a:lnTo>
                <a:lnTo>
                  <a:pt x="1879" y="3175"/>
                </a:lnTo>
                <a:lnTo>
                  <a:pt x="3149" y="2412"/>
                </a:lnTo>
                <a:lnTo>
                  <a:pt x="4940" y="1905"/>
                </a:lnTo>
                <a:lnTo>
                  <a:pt x="6731" y="1269"/>
                </a:lnTo>
                <a:lnTo>
                  <a:pt x="9067" y="888"/>
                </a:lnTo>
                <a:lnTo>
                  <a:pt x="11963" y="507"/>
                </a:lnTo>
                <a:lnTo>
                  <a:pt x="14846" y="126"/>
                </a:lnTo>
                <a:lnTo>
                  <a:pt x="18491" y="0"/>
                </a:lnTo>
                <a:lnTo>
                  <a:pt x="2288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264" y="3648455"/>
            <a:ext cx="345490" cy="2415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2718" y="3776598"/>
            <a:ext cx="88252" cy="356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2718" y="3776598"/>
            <a:ext cx="88265" cy="36195"/>
          </a:xfrm>
          <a:custGeom>
            <a:avLst/>
            <a:gdLst/>
            <a:ahLst/>
            <a:cxnLst/>
            <a:rect l="l" t="t" r="r" b="b"/>
            <a:pathLst>
              <a:path w="88265" h="36195">
                <a:moveTo>
                  <a:pt x="8153" y="0"/>
                </a:moveTo>
                <a:lnTo>
                  <a:pt x="80276" y="0"/>
                </a:lnTo>
                <a:lnTo>
                  <a:pt x="81673" y="0"/>
                </a:lnTo>
                <a:lnTo>
                  <a:pt x="82854" y="253"/>
                </a:lnTo>
                <a:lnTo>
                  <a:pt x="83832" y="762"/>
                </a:lnTo>
                <a:lnTo>
                  <a:pt x="84823" y="1396"/>
                </a:lnTo>
                <a:lnTo>
                  <a:pt x="85661" y="2412"/>
                </a:lnTo>
                <a:lnTo>
                  <a:pt x="86347" y="3809"/>
                </a:lnTo>
                <a:lnTo>
                  <a:pt x="87045" y="5080"/>
                </a:lnTo>
                <a:lnTo>
                  <a:pt x="87528" y="6984"/>
                </a:lnTo>
                <a:lnTo>
                  <a:pt x="87820" y="9270"/>
                </a:lnTo>
                <a:lnTo>
                  <a:pt x="88112" y="11556"/>
                </a:lnTo>
                <a:lnTo>
                  <a:pt x="88252" y="14350"/>
                </a:lnTo>
                <a:lnTo>
                  <a:pt x="88252" y="17652"/>
                </a:lnTo>
                <a:lnTo>
                  <a:pt x="88252" y="24383"/>
                </a:lnTo>
                <a:lnTo>
                  <a:pt x="87617" y="28956"/>
                </a:lnTo>
                <a:lnTo>
                  <a:pt x="86347" y="31623"/>
                </a:lnTo>
                <a:lnTo>
                  <a:pt x="85077" y="34289"/>
                </a:lnTo>
                <a:lnTo>
                  <a:pt x="83057" y="35687"/>
                </a:lnTo>
                <a:lnTo>
                  <a:pt x="80276" y="35687"/>
                </a:lnTo>
                <a:lnTo>
                  <a:pt x="8153" y="35687"/>
                </a:lnTo>
                <a:lnTo>
                  <a:pt x="5257" y="35687"/>
                </a:lnTo>
                <a:lnTo>
                  <a:pt x="3187" y="34289"/>
                </a:lnTo>
                <a:lnTo>
                  <a:pt x="1904" y="31623"/>
                </a:lnTo>
                <a:lnTo>
                  <a:pt x="634" y="28828"/>
                </a:lnTo>
                <a:lnTo>
                  <a:pt x="0" y="24256"/>
                </a:lnTo>
                <a:lnTo>
                  <a:pt x="0" y="17652"/>
                </a:lnTo>
                <a:lnTo>
                  <a:pt x="0" y="11175"/>
                </a:lnTo>
                <a:lnTo>
                  <a:pt x="634" y="6603"/>
                </a:lnTo>
                <a:lnTo>
                  <a:pt x="1904" y="3937"/>
                </a:lnTo>
                <a:lnTo>
                  <a:pt x="3187" y="1269"/>
                </a:lnTo>
                <a:lnTo>
                  <a:pt x="5257" y="0"/>
                </a:lnTo>
                <a:lnTo>
                  <a:pt x="815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5146" y="3656076"/>
            <a:ext cx="208876" cy="2264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45146" y="3657091"/>
            <a:ext cx="126364" cy="225425"/>
          </a:xfrm>
          <a:custGeom>
            <a:avLst/>
            <a:gdLst/>
            <a:ahLst/>
            <a:cxnLst/>
            <a:rect l="l" t="t" r="r" b="b"/>
            <a:pathLst>
              <a:path w="126365" h="225425">
                <a:moveTo>
                  <a:pt x="13525" y="0"/>
                </a:moveTo>
                <a:lnTo>
                  <a:pt x="119087" y="0"/>
                </a:lnTo>
                <a:lnTo>
                  <a:pt x="120103" y="0"/>
                </a:lnTo>
                <a:lnTo>
                  <a:pt x="121119" y="253"/>
                </a:lnTo>
                <a:lnTo>
                  <a:pt x="121881" y="888"/>
                </a:lnTo>
                <a:lnTo>
                  <a:pt x="122643" y="1523"/>
                </a:lnTo>
                <a:lnTo>
                  <a:pt x="123405" y="2666"/>
                </a:lnTo>
                <a:lnTo>
                  <a:pt x="124040" y="4063"/>
                </a:lnTo>
                <a:lnTo>
                  <a:pt x="124675" y="5460"/>
                </a:lnTo>
                <a:lnTo>
                  <a:pt x="125183" y="7492"/>
                </a:lnTo>
                <a:lnTo>
                  <a:pt x="125437" y="9905"/>
                </a:lnTo>
                <a:lnTo>
                  <a:pt x="125691" y="12318"/>
                </a:lnTo>
                <a:lnTo>
                  <a:pt x="125818" y="15239"/>
                </a:lnTo>
                <a:lnTo>
                  <a:pt x="125818" y="18668"/>
                </a:lnTo>
                <a:lnTo>
                  <a:pt x="125818" y="22224"/>
                </a:lnTo>
                <a:lnTo>
                  <a:pt x="125691" y="25145"/>
                </a:lnTo>
                <a:lnTo>
                  <a:pt x="125437" y="27431"/>
                </a:lnTo>
                <a:lnTo>
                  <a:pt x="125183" y="29844"/>
                </a:lnTo>
                <a:lnTo>
                  <a:pt x="124675" y="31749"/>
                </a:lnTo>
                <a:lnTo>
                  <a:pt x="124040" y="33146"/>
                </a:lnTo>
                <a:lnTo>
                  <a:pt x="123405" y="34543"/>
                </a:lnTo>
                <a:lnTo>
                  <a:pt x="122643" y="35559"/>
                </a:lnTo>
                <a:lnTo>
                  <a:pt x="121881" y="36194"/>
                </a:lnTo>
                <a:lnTo>
                  <a:pt x="121119" y="36956"/>
                </a:lnTo>
                <a:lnTo>
                  <a:pt x="120103" y="37210"/>
                </a:lnTo>
                <a:lnTo>
                  <a:pt x="119087" y="37210"/>
                </a:lnTo>
                <a:lnTo>
                  <a:pt x="45808" y="37210"/>
                </a:lnTo>
                <a:lnTo>
                  <a:pt x="45808" y="97662"/>
                </a:lnTo>
                <a:lnTo>
                  <a:pt x="114642" y="97662"/>
                </a:lnTo>
                <a:lnTo>
                  <a:pt x="115658" y="97662"/>
                </a:lnTo>
                <a:lnTo>
                  <a:pt x="116547" y="97916"/>
                </a:lnTo>
                <a:lnTo>
                  <a:pt x="117436" y="98424"/>
                </a:lnTo>
                <a:lnTo>
                  <a:pt x="118198" y="99059"/>
                </a:lnTo>
                <a:lnTo>
                  <a:pt x="118960" y="100075"/>
                </a:lnTo>
                <a:lnTo>
                  <a:pt x="119595" y="101472"/>
                </a:lnTo>
                <a:lnTo>
                  <a:pt x="120230" y="102742"/>
                </a:lnTo>
                <a:lnTo>
                  <a:pt x="120611" y="104647"/>
                </a:lnTo>
                <a:lnTo>
                  <a:pt x="120992" y="106933"/>
                </a:lnTo>
                <a:lnTo>
                  <a:pt x="121246" y="109219"/>
                </a:lnTo>
                <a:lnTo>
                  <a:pt x="121373" y="112140"/>
                </a:lnTo>
                <a:lnTo>
                  <a:pt x="121373" y="115569"/>
                </a:lnTo>
                <a:lnTo>
                  <a:pt x="121373" y="119125"/>
                </a:lnTo>
                <a:lnTo>
                  <a:pt x="119595" y="130047"/>
                </a:lnTo>
                <a:lnTo>
                  <a:pt x="118960" y="131571"/>
                </a:lnTo>
                <a:lnTo>
                  <a:pt x="118198" y="132587"/>
                </a:lnTo>
                <a:lnTo>
                  <a:pt x="117436" y="133222"/>
                </a:lnTo>
                <a:lnTo>
                  <a:pt x="116547" y="133857"/>
                </a:lnTo>
                <a:lnTo>
                  <a:pt x="115658" y="134238"/>
                </a:lnTo>
                <a:lnTo>
                  <a:pt x="114642" y="134238"/>
                </a:lnTo>
                <a:lnTo>
                  <a:pt x="45808" y="134238"/>
                </a:lnTo>
                <a:lnTo>
                  <a:pt x="45808" y="217804"/>
                </a:lnTo>
                <a:lnTo>
                  <a:pt x="45808" y="219074"/>
                </a:lnTo>
                <a:lnTo>
                  <a:pt x="45427" y="220090"/>
                </a:lnTo>
                <a:lnTo>
                  <a:pt x="27393" y="225424"/>
                </a:lnTo>
                <a:lnTo>
                  <a:pt x="22885" y="225424"/>
                </a:lnTo>
                <a:lnTo>
                  <a:pt x="18491" y="225424"/>
                </a:lnTo>
                <a:lnTo>
                  <a:pt x="0" y="219074"/>
                </a:lnTo>
                <a:lnTo>
                  <a:pt x="0" y="217804"/>
                </a:lnTo>
                <a:lnTo>
                  <a:pt x="0" y="14350"/>
                </a:lnTo>
                <a:lnTo>
                  <a:pt x="0" y="9270"/>
                </a:lnTo>
                <a:lnTo>
                  <a:pt x="1295" y="5587"/>
                </a:lnTo>
                <a:lnTo>
                  <a:pt x="3898" y="3428"/>
                </a:lnTo>
                <a:lnTo>
                  <a:pt x="6502" y="1142"/>
                </a:lnTo>
                <a:lnTo>
                  <a:pt x="9702" y="0"/>
                </a:lnTo>
                <a:lnTo>
                  <a:pt x="1352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8175" y="3656076"/>
            <a:ext cx="46355" cy="226695"/>
          </a:xfrm>
          <a:custGeom>
            <a:avLst/>
            <a:gdLst/>
            <a:ahLst/>
            <a:cxnLst/>
            <a:rect l="l" t="t" r="r" b="b"/>
            <a:pathLst>
              <a:path w="46355" h="226695">
                <a:moveTo>
                  <a:pt x="22860" y="0"/>
                </a:moveTo>
                <a:lnTo>
                  <a:pt x="27432" y="0"/>
                </a:lnTo>
                <a:lnTo>
                  <a:pt x="31115" y="126"/>
                </a:lnTo>
                <a:lnTo>
                  <a:pt x="34036" y="507"/>
                </a:lnTo>
                <a:lnTo>
                  <a:pt x="36957" y="888"/>
                </a:lnTo>
                <a:lnTo>
                  <a:pt x="39243" y="1269"/>
                </a:lnTo>
                <a:lnTo>
                  <a:pt x="40893" y="1905"/>
                </a:lnTo>
                <a:lnTo>
                  <a:pt x="42671" y="2412"/>
                </a:lnTo>
                <a:lnTo>
                  <a:pt x="43942" y="3175"/>
                </a:lnTo>
                <a:lnTo>
                  <a:pt x="44704" y="4063"/>
                </a:lnTo>
                <a:lnTo>
                  <a:pt x="45465" y="5080"/>
                </a:lnTo>
                <a:lnTo>
                  <a:pt x="45846" y="6096"/>
                </a:lnTo>
                <a:lnTo>
                  <a:pt x="45846" y="7238"/>
                </a:lnTo>
                <a:lnTo>
                  <a:pt x="45846" y="219075"/>
                </a:lnTo>
                <a:lnTo>
                  <a:pt x="45846" y="220218"/>
                </a:lnTo>
                <a:lnTo>
                  <a:pt x="45465" y="221361"/>
                </a:lnTo>
                <a:lnTo>
                  <a:pt x="27432" y="226441"/>
                </a:lnTo>
                <a:lnTo>
                  <a:pt x="22860" y="226441"/>
                </a:lnTo>
                <a:lnTo>
                  <a:pt x="18542" y="226441"/>
                </a:lnTo>
                <a:lnTo>
                  <a:pt x="1143" y="222250"/>
                </a:lnTo>
                <a:lnTo>
                  <a:pt x="381" y="221361"/>
                </a:lnTo>
                <a:lnTo>
                  <a:pt x="0" y="220218"/>
                </a:lnTo>
                <a:lnTo>
                  <a:pt x="0" y="219075"/>
                </a:lnTo>
                <a:lnTo>
                  <a:pt x="0" y="7238"/>
                </a:lnTo>
                <a:lnTo>
                  <a:pt x="0" y="6096"/>
                </a:lnTo>
                <a:lnTo>
                  <a:pt x="381" y="5080"/>
                </a:lnTo>
                <a:lnTo>
                  <a:pt x="1143" y="4063"/>
                </a:lnTo>
                <a:lnTo>
                  <a:pt x="1905" y="3175"/>
                </a:lnTo>
                <a:lnTo>
                  <a:pt x="3175" y="2412"/>
                </a:lnTo>
                <a:lnTo>
                  <a:pt x="4953" y="1905"/>
                </a:lnTo>
                <a:lnTo>
                  <a:pt x="6731" y="1269"/>
                </a:lnTo>
                <a:lnTo>
                  <a:pt x="9143" y="888"/>
                </a:lnTo>
                <a:lnTo>
                  <a:pt x="11937" y="507"/>
                </a:lnTo>
                <a:lnTo>
                  <a:pt x="14859" y="126"/>
                </a:lnTo>
                <a:lnTo>
                  <a:pt x="18542" y="0"/>
                </a:lnTo>
                <a:lnTo>
                  <a:pt x="2286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67923" y="3640582"/>
            <a:ext cx="2569863" cy="2448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596514" y="3631438"/>
            <a:ext cx="1550416" cy="263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58671" y="3636898"/>
            <a:ext cx="948690" cy="25768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38878" y="3640073"/>
            <a:ext cx="893318" cy="2453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14976" y="3741801"/>
            <a:ext cx="79883" cy="1127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00523" y="3713988"/>
            <a:ext cx="43815" cy="168910"/>
          </a:xfrm>
          <a:custGeom>
            <a:avLst/>
            <a:gdLst/>
            <a:ahLst/>
            <a:cxnLst/>
            <a:rect l="l" t="t" r="r" b="b"/>
            <a:pathLst>
              <a:path w="43814" h="168910">
                <a:moveTo>
                  <a:pt x="21843" y="0"/>
                </a:moveTo>
                <a:lnTo>
                  <a:pt x="26035" y="0"/>
                </a:lnTo>
                <a:lnTo>
                  <a:pt x="29590" y="126"/>
                </a:lnTo>
                <a:lnTo>
                  <a:pt x="43687" y="6095"/>
                </a:lnTo>
                <a:lnTo>
                  <a:pt x="43687" y="7238"/>
                </a:lnTo>
                <a:lnTo>
                  <a:pt x="43687" y="161544"/>
                </a:lnTo>
                <a:lnTo>
                  <a:pt x="43687" y="162687"/>
                </a:lnTo>
                <a:lnTo>
                  <a:pt x="43306" y="163703"/>
                </a:lnTo>
                <a:lnTo>
                  <a:pt x="32385" y="168020"/>
                </a:lnTo>
                <a:lnTo>
                  <a:pt x="29590" y="168401"/>
                </a:lnTo>
                <a:lnTo>
                  <a:pt x="26035" y="168529"/>
                </a:lnTo>
                <a:lnTo>
                  <a:pt x="21843" y="168529"/>
                </a:lnTo>
                <a:lnTo>
                  <a:pt x="17525" y="168529"/>
                </a:lnTo>
                <a:lnTo>
                  <a:pt x="13970" y="168401"/>
                </a:lnTo>
                <a:lnTo>
                  <a:pt x="11302" y="168020"/>
                </a:lnTo>
                <a:lnTo>
                  <a:pt x="8509" y="167767"/>
                </a:lnTo>
                <a:lnTo>
                  <a:pt x="6223" y="167386"/>
                </a:lnTo>
                <a:lnTo>
                  <a:pt x="4572" y="166750"/>
                </a:lnTo>
                <a:lnTo>
                  <a:pt x="2921" y="166116"/>
                </a:lnTo>
                <a:lnTo>
                  <a:pt x="1650" y="165481"/>
                </a:lnTo>
                <a:lnTo>
                  <a:pt x="1015" y="164592"/>
                </a:lnTo>
                <a:lnTo>
                  <a:pt x="380" y="163703"/>
                </a:lnTo>
                <a:lnTo>
                  <a:pt x="0" y="162687"/>
                </a:lnTo>
                <a:lnTo>
                  <a:pt x="0" y="161544"/>
                </a:lnTo>
                <a:lnTo>
                  <a:pt x="0" y="7238"/>
                </a:lnTo>
                <a:lnTo>
                  <a:pt x="0" y="6095"/>
                </a:lnTo>
                <a:lnTo>
                  <a:pt x="380" y="5080"/>
                </a:lnTo>
                <a:lnTo>
                  <a:pt x="1015" y="4191"/>
                </a:lnTo>
                <a:lnTo>
                  <a:pt x="1650" y="3301"/>
                </a:lnTo>
                <a:lnTo>
                  <a:pt x="2921" y="2539"/>
                </a:lnTo>
                <a:lnTo>
                  <a:pt x="4572" y="1905"/>
                </a:lnTo>
                <a:lnTo>
                  <a:pt x="6223" y="1269"/>
                </a:lnTo>
                <a:lnTo>
                  <a:pt x="8509" y="888"/>
                </a:lnTo>
                <a:lnTo>
                  <a:pt x="11302" y="507"/>
                </a:lnTo>
                <a:lnTo>
                  <a:pt x="13970" y="126"/>
                </a:lnTo>
                <a:lnTo>
                  <a:pt x="17525" y="0"/>
                </a:lnTo>
                <a:lnTo>
                  <a:pt x="21843" y="0"/>
                </a:lnTo>
                <a:close/>
              </a:path>
            </a:pathLst>
          </a:custGeom>
          <a:ln w="12192">
            <a:solidFill>
              <a:srgbClr val="F4F6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19396" y="3704844"/>
            <a:ext cx="111506" cy="1837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38752" y="3657091"/>
            <a:ext cx="172085" cy="225425"/>
          </a:xfrm>
          <a:custGeom>
            <a:avLst/>
            <a:gdLst/>
            <a:ahLst/>
            <a:cxnLst/>
            <a:rect l="l" t="t" r="r" b="b"/>
            <a:pathLst>
              <a:path w="172085" h="225425">
                <a:moveTo>
                  <a:pt x="6731" y="0"/>
                </a:moveTo>
                <a:lnTo>
                  <a:pt x="164973" y="0"/>
                </a:lnTo>
                <a:lnTo>
                  <a:pt x="165988" y="0"/>
                </a:lnTo>
                <a:lnTo>
                  <a:pt x="166877" y="253"/>
                </a:lnTo>
                <a:lnTo>
                  <a:pt x="167767" y="888"/>
                </a:lnTo>
                <a:lnTo>
                  <a:pt x="168656" y="1523"/>
                </a:lnTo>
                <a:lnTo>
                  <a:pt x="169418" y="2666"/>
                </a:lnTo>
                <a:lnTo>
                  <a:pt x="169925" y="4063"/>
                </a:lnTo>
                <a:lnTo>
                  <a:pt x="170561" y="5460"/>
                </a:lnTo>
                <a:lnTo>
                  <a:pt x="170942" y="7492"/>
                </a:lnTo>
                <a:lnTo>
                  <a:pt x="171196" y="9905"/>
                </a:lnTo>
                <a:lnTo>
                  <a:pt x="171576" y="12318"/>
                </a:lnTo>
                <a:lnTo>
                  <a:pt x="171703" y="15239"/>
                </a:lnTo>
                <a:lnTo>
                  <a:pt x="171703" y="18668"/>
                </a:lnTo>
                <a:lnTo>
                  <a:pt x="171703" y="22097"/>
                </a:lnTo>
                <a:lnTo>
                  <a:pt x="171576" y="24891"/>
                </a:lnTo>
                <a:lnTo>
                  <a:pt x="171196" y="27304"/>
                </a:lnTo>
                <a:lnTo>
                  <a:pt x="170942" y="29717"/>
                </a:lnTo>
                <a:lnTo>
                  <a:pt x="170561" y="31622"/>
                </a:lnTo>
                <a:lnTo>
                  <a:pt x="169925" y="33019"/>
                </a:lnTo>
                <a:lnTo>
                  <a:pt x="169418" y="34416"/>
                </a:lnTo>
                <a:lnTo>
                  <a:pt x="168656" y="35559"/>
                </a:lnTo>
                <a:lnTo>
                  <a:pt x="167767" y="36194"/>
                </a:lnTo>
                <a:lnTo>
                  <a:pt x="166877" y="36956"/>
                </a:lnTo>
                <a:lnTo>
                  <a:pt x="165988" y="37210"/>
                </a:lnTo>
                <a:lnTo>
                  <a:pt x="164973" y="37210"/>
                </a:lnTo>
                <a:lnTo>
                  <a:pt x="108712" y="37210"/>
                </a:lnTo>
                <a:lnTo>
                  <a:pt x="108712" y="218058"/>
                </a:lnTo>
                <a:lnTo>
                  <a:pt x="108712" y="219201"/>
                </a:lnTo>
                <a:lnTo>
                  <a:pt x="108331" y="220344"/>
                </a:lnTo>
                <a:lnTo>
                  <a:pt x="107569" y="221233"/>
                </a:lnTo>
                <a:lnTo>
                  <a:pt x="106807" y="222122"/>
                </a:lnTo>
                <a:lnTo>
                  <a:pt x="105663" y="222884"/>
                </a:lnTo>
                <a:lnTo>
                  <a:pt x="90297" y="225424"/>
                </a:lnTo>
                <a:lnTo>
                  <a:pt x="85851" y="225424"/>
                </a:lnTo>
                <a:lnTo>
                  <a:pt x="81407" y="225424"/>
                </a:lnTo>
                <a:lnTo>
                  <a:pt x="64135" y="221233"/>
                </a:lnTo>
                <a:lnTo>
                  <a:pt x="63373" y="220344"/>
                </a:lnTo>
                <a:lnTo>
                  <a:pt x="62992" y="219201"/>
                </a:lnTo>
                <a:lnTo>
                  <a:pt x="62992" y="218058"/>
                </a:lnTo>
                <a:lnTo>
                  <a:pt x="62992" y="37210"/>
                </a:lnTo>
                <a:lnTo>
                  <a:pt x="6731" y="37210"/>
                </a:lnTo>
                <a:lnTo>
                  <a:pt x="5587" y="37210"/>
                </a:lnTo>
                <a:lnTo>
                  <a:pt x="4699" y="36956"/>
                </a:lnTo>
                <a:lnTo>
                  <a:pt x="3810" y="36194"/>
                </a:lnTo>
                <a:lnTo>
                  <a:pt x="3048" y="35559"/>
                </a:lnTo>
                <a:lnTo>
                  <a:pt x="2286" y="34416"/>
                </a:lnTo>
                <a:lnTo>
                  <a:pt x="1777" y="33019"/>
                </a:lnTo>
                <a:lnTo>
                  <a:pt x="1143" y="31622"/>
                </a:lnTo>
                <a:lnTo>
                  <a:pt x="762" y="29717"/>
                </a:lnTo>
                <a:lnTo>
                  <a:pt x="508" y="27304"/>
                </a:lnTo>
                <a:lnTo>
                  <a:pt x="126" y="24891"/>
                </a:lnTo>
                <a:lnTo>
                  <a:pt x="0" y="22097"/>
                </a:lnTo>
                <a:lnTo>
                  <a:pt x="0" y="18668"/>
                </a:lnTo>
                <a:lnTo>
                  <a:pt x="0" y="15239"/>
                </a:lnTo>
                <a:lnTo>
                  <a:pt x="126" y="12318"/>
                </a:lnTo>
                <a:lnTo>
                  <a:pt x="508" y="9905"/>
                </a:lnTo>
                <a:lnTo>
                  <a:pt x="762" y="7492"/>
                </a:lnTo>
                <a:lnTo>
                  <a:pt x="1143" y="5460"/>
                </a:lnTo>
                <a:lnTo>
                  <a:pt x="1777" y="4063"/>
                </a:lnTo>
                <a:lnTo>
                  <a:pt x="2286" y="2666"/>
                </a:lnTo>
                <a:lnTo>
                  <a:pt x="3048" y="1523"/>
                </a:lnTo>
                <a:lnTo>
                  <a:pt x="3810" y="888"/>
                </a:lnTo>
                <a:lnTo>
                  <a:pt x="4699" y="253"/>
                </a:lnTo>
                <a:lnTo>
                  <a:pt x="5587" y="0"/>
                </a:lnTo>
                <a:lnTo>
                  <a:pt x="6731" y="0"/>
                </a:lnTo>
                <a:close/>
              </a:path>
            </a:pathLst>
          </a:custGeom>
          <a:ln w="12192">
            <a:solidFill>
              <a:srgbClr val="F4F6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97221" y="3646042"/>
            <a:ext cx="50800" cy="45720"/>
          </a:xfrm>
          <a:custGeom>
            <a:avLst/>
            <a:gdLst/>
            <a:ahLst/>
            <a:cxnLst/>
            <a:rect l="l" t="t" r="r" b="b"/>
            <a:pathLst>
              <a:path w="50800" h="45720">
                <a:moveTo>
                  <a:pt x="25273" y="0"/>
                </a:moveTo>
                <a:lnTo>
                  <a:pt x="35051" y="0"/>
                </a:lnTo>
                <a:lnTo>
                  <a:pt x="41655" y="1523"/>
                </a:lnTo>
                <a:lnTo>
                  <a:pt x="45085" y="4825"/>
                </a:lnTo>
                <a:lnTo>
                  <a:pt x="48513" y="8127"/>
                </a:lnTo>
                <a:lnTo>
                  <a:pt x="50291" y="14096"/>
                </a:lnTo>
                <a:lnTo>
                  <a:pt x="50291" y="22478"/>
                </a:lnTo>
                <a:lnTo>
                  <a:pt x="50291" y="31241"/>
                </a:lnTo>
                <a:lnTo>
                  <a:pt x="48513" y="37337"/>
                </a:lnTo>
                <a:lnTo>
                  <a:pt x="44830" y="40639"/>
                </a:lnTo>
                <a:lnTo>
                  <a:pt x="41275" y="44068"/>
                </a:lnTo>
                <a:lnTo>
                  <a:pt x="34670" y="45719"/>
                </a:lnTo>
                <a:lnTo>
                  <a:pt x="24891" y="45719"/>
                </a:lnTo>
                <a:lnTo>
                  <a:pt x="15112" y="45719"/>
                </a:lnTo>
                <a:lnTo>
                  <a:pt x="8508" y="44068"/>
                </a:lnTo>
                <a:lnTo>
                  <a:pt x="5079" y="40893"/>
                </a:lnTo>
                <a:lnTo>
                  <a:pt x="1650" y="37591"/>
                </a:lnTo>
                <a:lnTo>
                  <a:pt x="0" y="31749"/>
                </a:lnTo>
                <a:lnTo>
                  <a:pt x="0" y="23367"/>
                </a:lnTo>
                <a:lnTo>
                  <a:pt x="0" y="14604"/>
                </a:lnTo>
                <a:lnTo>
                  <a:pt x="1777" y="8508"/>
                </a:lnTo>
                <a:lnTo>
                  <a:pt x="5206" y="5079"/>
                </a:lnTo>
                <a:lnTo>
                  <a:pt x="8762" y="1650"/>
                </a:lnTo>
                <a:lnTo>
                  <a:pt x="15493" y="0"/>
                </a:lnTo>
                <a:lnTo>
                  <a:pt x="25273" y="0"/>
                </a:lnTo>
                <a:close/>
              </a:path>
            </a:pathLst>
          </a:custGeom>
          <a:ln w="12191">
            <a:solidFill>
              <a:srgbClr val="F4F6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76621" y="3640582"/>
            <a:ext cx="155575" cy="245110"/>
          </a:xfrm>
          <a:custGeom>
            <a:avLst/>
            <a:gdLst/>
            <a:ahLst/>
            <a:cxnLst/>
            <a:rect l="l" t="t" r="r" b="b"/>
            <a:pathLst>
              <a:path w="155575" h="245110">
                <a:moveTo>
                  <a:pt x="133857" y="0"/>
                </a:moveTo>
                <a:lnTo>
                  <a:pt x="138175" y="0"/>
                </a:lnTo>
                <a:lnTo>
                  <a:pt x="141731" y="254"/>
                </a:lnTo>
                <a:lnTo>
                  <a:pt x="144399" y="508"/>
                </a:lnTo>
                <a:lnTo>
                  <a:pt x="147192" y="889"/>
                </a:lnTo>
                <a:lnTo>
                  <a:pt x="149478" y="1397"/>
                </a:lnTo>
                <a:lnTo>
                  <a:pt x="151002" y="2032"/>
                </a:lnTo>
                <a:lnTo>
                  <a:pt x="152653" y="2667"/>
                </a:lnTo>
                <a:lnTo>
                  <a:pt x="153797" y="3429"/>
                </a:lnTo>
                <a:lnTo>
                  <a:pt x="154558" y="4318"/>
                </a:lnTo>
                <a:lnTo>
                  <a:pt x="155193" y="5334"/>
                </a:lnTo>
                <a:lnTo>
                  <a:pt x="155575" y="6350"/>
                </a:lnTo>
                <a:lnTo>
                  <a:pt x="155575" y="7493"/>
                </a:lnTo>
                <a:lnTo>
                  <a:pt x="155575" y="234950"/>
                </a:lnTo>
                <a:lnTo>
                  <a:pt x="155575" y="236220"/>
                </a:lnTo>
                <a:lnTo>
                  <a:pt x="155320" y="237363"/>
                </a:lnTo>
                <a:lnTo>
                  <a:pt x="154686" y="238125"/>
                </a:lnTo>
                <a:lnTo>
                  <a:pt x="154050" y="239014"/>
                </a:lnTo>
                <a:lnTo>
                  <a:pt x="153162" y="239776"/>
                </a:lnTo>
                <a:lnTo>
                  <a:pt x="151764" y="240284"/>
                </a:lnTo>
                <a:lnTo>
                  <a:pt x="150367" y="240919"/>
                </a:lnTo>
                <a:lnTo>
                  <a:pt x="148462" y="241300"/>
                </a:lnTo>
                <a:lnTo>
                  <a:pt x="146050" y="241554"/>
                </a:lnTo>
                <a:lnTo>
                  <a:pt x="143763" y="241808"/>
                </a:lnTo>
                <a:lnTo>
                  <a:pt x="140842" y="241935"/>
                </a:lnTo>
                <a:lnTo>
                  <a:pt x="137287" y="241935"/>
                </a:lnTo>
                <a:lnTo>
                  <a:pt x="133603" y="241935"/>
                </a:lnTo>
                <a:lnTo>
                  <a:pt x="122681" y="240284"/>
                </a:lnTo>
                <a:lnTo>
                  <a:pt x="121285" y="239776"/>
                </a:lnTo>
                <a:lnTo>
                  <a:pt x="120268" y="239014"/>
                </a:lnTo>
                <a:lnTo>
                  <a:pt x="119506" y="238125"/>
                </a:lnTo>
                <a:lnTo>
                  <a:pt x="118872" y="237363"/>
                </a:lnTo>
                <a:lnTo>
                  <a:pt x="118617" y="236220"/>
                </a:lnTo>
                <a:lnTo>
                  <a:pt x="118617" y="234950"/>
                </a:lnTo>
                <a:lnTo>
                  <a:pt x="118617" y="217805"/>
                </a:lnTo>
                <a:lnTo>
                  <a:pt x="86858" y="240837"/>
                </a:lnTo>
                <a:lnTo>
                  <a:pt x="64515" y="244856"/>
                </a:lnTo>
                <a:lnTo>
                  <a:pt x="56012" y="244427"/>
                </a:lnTo>
                <a:lnTo>
                  <a:pt x="18829" y="225085"/>
                </a:lnTo>
                <a:lnTo>
                  <a:pt x="1928" y="184519"/>
                </a:lnTo>
                <a:lnTo>
                  <a:pt x="0" y="159766"/>
                </a:lnTo>
                <a:lnTo>
                  <a:pt x="283" y="149665"/>
                </a:lnTo>
                <a:lnTo>
                  <a:pt x="9874" y="107330"/>
                </a:lnTo>
                <a:lnTo>
                  <a:pt x="38480" y="76708"/>
                </a:lnTo>
                <a:lnTo>
                  <a:pt x="67690" y="70358"/>
                </a:lnTo>
                <a:lnTo>
                  <a:pt x="76326" y="70358"/>
                </a:lnTo>
                <a:lnTo>
                  <a:pt x="112140" y="91186"/>
                </a:lnTo>
                <a:lnTo>
                  <a:pt x="112140" y="7493"/>
                </a:lnTo>
                <a:lnTo>
                  <a:pt x="112140" y="6350"/>
                </a:lnTo>
                <a:lnTo>
                  <a:pt x="112522" y="5334"/>
                </a:lnTo>
                <a:lnTo>
                  <a:pt x="129539" y="0"/>
                </a:lnTo>
                <a:lnTo>
                  <a:pt x="133857" y="0"/>
                </a:lnTo>
                <a:close/>
              </a:path>
            </a:pathLst>
          </a:custGeom>
          <a:ln w="12192">
            <a:solidFill>
              <a:srgbClr val="F4F6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71923" y="3640073"/>
            <a:ext cx="147955" cy="242570"/>
          </a:xfrm>
          <a:custGeom>
            <a:avLst/>
            <a:gdLst/>
            <a:ahLst/>
            <a:cxnLst/>
            <a:rect l="l" t="t" r="r" b="b"/>
            <a:pathLst>
              <a:path w="147954" h="242570">
                <a:moveTo>
                  <a:pt x="21843" y="0"/>
                </a:moveTo>
                <a:lnTo>
                  <a:pt x="26035" y="0"/>
                </a:lnTo>
                <a:lnTo>
                  <a:pt x="29590" y="126"/>
                </a:lnTo>
                <a:lnTo>
                  <a:pt x="43687" y="6350"/>
                </a:lnTo>
                <a:lnTo>
                  <a:pt x="43687" y="7493"/>
                </a:lnTo>
                <a:lnTo>
                  <a:pt x="43687" y="92963"/>
                </a:lnTo>
                <a:lnTo>
                  <a:pt x="82550" y="70865"/>
                </a:lnTo>
                <a:lnTo>
                  <a:pt x="91059" y="70865"/>
                </a:lnTo>
                <a:lnTo>
                  <a:pt x="130683" y="84327"/>
                </a:lnTo>
                <a:lnTo>
                  <a:pt x="146954" y="124745"/>
                </a:lnTo>
                <a:lnTo>
                  <a:pt x="147700" y="140588"/>
                </a:lnTo>
                <a:lnTo>
                  <a:pt x="147700" y="235457"/>
                </a:lnTo>
                <a:lnTo>
                  <a:pt x="147700" y="236600"/>
                </a:lnTo>
                <a:lnTo>
                  <a:pt x="143128" y="240664"/>
                </a:lnTo>
                <a:lnTo>
                  <a:pt x="141604" y="241300"/>
                </a:lnTo>
                <a:lnTo>
                  <a:pt x="139318" y="241681"/>
                </a:lnTo>
                <a:lnTo>
                  <a:pt x="136525" y="241934"/>
                </a:lnTo>
                <a:lnTo>
                  <a:pt x="133730" y="242315"/>
                </a:lnTo>
                <a:lnTo>
                  <a:pt x="130175" y="242443"/>
                </a:lnTo>
                <a:lnTo>
                  <a:pt x="125984" y="242443"/>
                </a:lnTo>
                <a:lnTo>
                  <a:pt x="121792" y="242443"/>
                </a:lnTo>
                <a:lnTo>
                  <a:pt x="118237" y="242315"/>
                </a:lnTo>
                <a:lnTo>
                  <a:pt x="115315" y="241934"/>
                </a:lnTo>
                <a:lnTo>
                  <a:pt x="112522" y="241681"/>
                </a:lnTo>
                <a:lnTo>
                  <a:pt x="110362" y="241300"/>
                </a:lnTo>
                <a:lnTo>
                  <a:pt x="108712" y="240664"/>
                </a:lnTo>
                <a:lnTo>
                  <a:pt x="107061" y="240030"/>
                </a:lnTo>
                <a:lnTo>
                  <a:pt x="105917" y="239394"/>
                </a:lnTo>
                <a:lnTo>
                  <a:pt x="105155" y="238506"/>
                </a:lnTo>
                <a:lnTo>
                  <a:pt x="104521" y="237617"/>
                </a:lnTo>
                <a:lnTo>
                  <a:pt x="104139" y="236600"/>
                </a:lnTo>
                <a:lnTo>
                  <a:pt x="104139" y="235457"/>
                </a:lnTo>
                <a:lnTo>
                  <a:pt x="104139" y="147193"/>
                </a:lnTo>
                <a:lnTo>
                  <a:pt x="104139" y="139700"/>
                </a:lnTo>
                <a:lnTo>
                  <a:pt x="103631" y="133857"/>
                </a:lnTo>
                <a:lnTo>
                  <a:pt x="102488" y="129539"/>
                </a:lnTo>
                <a:lnTo>
                  <a:pt x="101473" y="125221"/>
                </a:lnTo>
                <a:lnTo>
                  <a:pt x="82550" y="108838"/>
                </a:lnTo>
                <a:lnTo>
                  <a:pt x="78231" y="108838"/>
                </a:lnTo>
                <a:lnTo>
                  <a:pt x="72643" y="108838"/>
                </a:lnTo>
                <a:lnTo>
                  <a:pt x="43687" y="132587"/>
                </a:lnTo>
                <a:lnTo>
                  <a:pt x="43687" y="235457"/>
                </a:lnTo>
                <a:lnTo>
                  <a:pt x="43687" y="236600"/>
                </a:lnTo>
                <a:lnTo>
                  <a:pt x="32385" y="241934"/>
                </a:lnTo>
                <a:lnTo>
                  <a:pt x="29590" y="242315"/>
                </a:lnTo>
                <a:lnTo>
                  <a:pt x="26035" y="242443"/>
                </a:lnTo>
                <a:lnTo>
                  <a:pt x="21843" y="242443"/>
                </a:lnTo>
                <a:lnTo>
                  <a:pt x="17525" y="242443"/>
                </a:lnTo>
                <a:lnTo>
                  <a:pt x="13970" y="242315"/>
                </a:lnTo>
                <a:lnTo>
                  <a:pt x="11302" y="241934"/>
                </a:lnTo>
                <a:lnTo>
                  <a:pt x="8509" y="241681"/>
                </a:lnTo>
                <a:lnTo>
                  <a:pt x="6223" y="241300"/>
                </a:lnTo>
                <a:lnTo>
                  <a:pt x="4572" y="240664"/>
                </a:lnTo>
                <a:lnTo>
                  <a:pt x="2921" y="240030"/>
                </a:lnTo>
                <a:lnTo>
                  <a:pt x="1650" y="239394"/>
                </a:lnTo>
                <a:lnTo>
                  <a:pt x="1015" y="238506"/>
                </a:lnTo>
                <a:lnTo>
                  <a:pt x="380" y="237617"/>
                </a:lnTo>
                <a:lnTo>
                  <a:pt x="0" y="236600"/>
                </a:lnTo>
                <a:lnTo>
                  <a:pt x="0" y="235457"/>
                </a:lnTo>
                <a:lnTo>
                  <a:pt x="0" y="7493"/>
                </a:lnTo>
                <a:lnTo>
                  <a:pt x="0" y="6350"/>
                </a:lnTo>
                <a:lnTo>
                  <a:pt x="380" y="5333"/>
                </a:lnTo>
                <a:lnTo>
                  <a:pt x="1015" y="4318"/>
                </a:lnTo>
                <a:lnTo>
                  <a:pt x="1650" y="3428"/>
                </a:lnTo>
                <a:lnTo>
                  <a:pt x="2921" y="2667"/>
                </a:lnTo>
                <a:lnTo>
                  <a:pt x="4572" y="2031"/>
                </a:lnTo>
                <a:lnTo>
                  <a:pt x="6223" y="1396"/>
                </a:lnTo>
                <a:lnTo>
                  <a:pt x="8509" y="888"/>
                </a:lnTo>
                <a:lnTo>
                  <a:pt x="11302" y="507"/>
                </a:lnTo>
                <a:lnTo>
                  <a:pt x="13970" y="126"/>
                </a:lnTo>
                <a:lnTo>
                  <a:pt x="17525" y="0"/>
                </a:lnTo>
                <a:lnTo>
                  <a:pt x="21843" y="0"/>
                </a:lnTo>
                <a:close/>
              </a:path>
            </a:pathLst>
          </a:custGeom>
          <a:ln w="12192">
            <a:solidFill>
              <a:srgbClr val="F4F6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02428" y="3776598"/>
            <a:ext cx="88264" cy="356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02428" y="3776598"/>
            <a:ext cx="88265" cy="36195"/>
          </a:xfrm>
          <a:custGeom>
            <a:avLst/>
            <a:gdLst/>
            <a:ahLst/>
            <a:cxnLst/>
            <a:rect l="l" t="t" r="r" b="b"/>
            <a:pathLst>
              <a:path w="88264" h="36195">
                <a:moveTo>
                  <a:pt x="8127" y="0"/>
                </a:moveTo>
                <a:lnTo>
                  <a:pt x="80263" y="0"/>
                </a:lnTo>
                <a:lnTo>
                  <a:pt x="81661" y="0"/>
                </a:lnTo>
                <a:lnTo>
                  <a:pt x="82931" y="253"/>
                </a:lnTo>
                <a:lnTo>
                  <a:pt x="83820" y="762"/>
                </a:lnTo>
                <a:lnTo>
                  <a:pt x="84836" y="1396"/>
                </a:lnTo>
                <a:lnTo>
                  <a:pt x="85725" y="2412"/>
                </a:lnTo>
                <a:lnTo>
                  <a:pt x="86360" y="3809"/>
                </a:lnTo>
                <a:lnTo>
                  <a:pt x="87122" y="5080"/>
                </a:lnTo>
                <a:lnTo>
                  <a:pt x="87630" y="6984"/>
                </a:lnTo>
                <a:lnTo>
                  <a:pt x="87884" y="9270"/>
                </a:lnTo>
                <a:lnTo>
                  <a:pt x="88137" y="11556"/>
                </a:lnTo>
                <a:lnTo>
                  <a:pt x="88264" y="14350"/>
                </a:lnTo>
                <a:lnTo>
                  <a:pt x="88264" y="17652"/>
                </a:lnTo>
                <a:lnTo>
                  <a:pt x="88264" y="24383"/>
                </a:lnTo>
                <a:lnTo>
                  <a:pt x="87630" y="28956"/>
                </a:lnTo>
                <a:lnTo>
                  <a:pt x="86360" y="31623"/>
                </a:lnTo>
                <a:lnTo>
                  <a:pt x="85089" y="34289"/>
                </a:lnTo>
                <a:lnTo>
                  <a:pt x="83058" y="35687"/>
                </a:lnTo>
                <a:lnTo>
                  <a:pt x="80263" y="35687"/>
                </a:lnTo>
                <a:lnTo>
                  <a:pt x="8127" y="35687"/>
                </a:lnTo>
                <a:lnTo>
                  <a:pt x="5334" y="35687"/>
                </a:lnTo>
                <a:lnTo>
                  <a:pt x="3175" y="34289"/>
                </a:lnTo>
                <a:lnTo>
                  <a:pt x="1905" y="31623"/>
                </a:lnTo>
                <a:lnTo>
                  <a:pt x="635" y="28828"/>
                </a:lnTo>
                <a:lnTo>
                  <a:pt x="0" y="24256"/>
                </a:lnTo>
                <a:lnTo>
                  <a:pt x="0" y="17652"/>
                </a:lnTo>
                <a:lnTo>
                  <a:pt x="0" y="11175"/>
                </a:lnTo>
                <a:lnTo>
                  <a:pt x="635" y="6603"/>
                </a:lnTo>
                <a:lnTo>
                  <a:pt x="1905" y="3937"/>
                </a:lnTo>
                <a:lnTo>
                  <a:pt x="3175" y="1269"/>
                </a:lnTo>
                <a:lnTo>
                  <a:pt x="5334" y="0"/>
                </a:lnTo>
                <a:lnTo>
                  <a:pt x="8127" y="0"/>
                </a:lnTo>
                <a:close/>
              </a:path>
            </a:pathLst>
          </a:custGeom>
          <a:ln w="12192">
            <a:solidFill>
              <a:srgbClr val="F4F6F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60415" y="3640073"/>
            <a:ext cx="2731233" cy="30429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54320" y="3704844"/>
            <a:ext cx="1173353" cy="24561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10426" y="3633978"/>
            <a:ext cx="1387348" cy="2575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3252" y="4117847"/>
            <a:ext cx="615696" cy="81381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0719" y="4143375"/>
            <a:ext cx="500062" cy="7143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0719" y="4143375"/>
            <a:ext cx="500380" cy="714375"/>
          </a:xfrm>
          <a:custGeom>
            <a:avLst/>
            <a:gdLst/>
            <a:ahLst/>
            <a:cxnLst/>
            <a:rect l="l" t="t" r="r" b="b"/>
            <a:pathLst>
              <a:path w="500380" h="714375">
                <a:moveTo>
                  <a:pt x="0" y="464312"/>
                </a:moveTo>
                <a:lnTo>
                  <a:pt x="125018" y="464312"/>
                </a:lnTo>
                <a:lnTo>
                  <a:pt x="125018" y="0"/>
                </a:lnTo>
                <a:lnTo>
                  <a:pt x="375094" y="0"/>
                </a:lnTo>
                <a:lnTo>
                  <a:pt x="375094" y="464312"/>
                </a:lnTo>
                <a:lnTo>
                  <a:pt x="500062" y="464312"/>
                </a:lnTo>
                <a:lnTo>
                  <a:pt x="250037" y="714375"/>
                </a:lnTo>
                <a:lnTo>
                  <a:pt x="0" y="464312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23824" y="4879594"/>
            <a:ext cx="1819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Describes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491484" y="4117847"/>
            <a:ext cx="617220" cy="8138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50030" y="4143375"/>
            <a:ext cx="500126" cy="7143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50030" y="4143375"/>
            <a:ext cx="500380" cy="714375"/>
          </a:xfrm>
          <a:custGeom>
            <a:avLst/>
            <a:gdLst/>
            <a:ahLst/>
            <a:cxnLst/>
            <a:rect l="l" t="t" r="r" b="b"/>
            <a:pathLst>
              <a:path w="500379" h="714375">
                <a:moveTo>
                  <a:pt x="0" y="464312"/>
                </a:moveTo>
                <a:lnTo>
                  <a:pt x="125095" y="464312"/>
                </a:lnTo>
                <a:lnTo>
                  <a:pt x="125095" y="0"/>
                </a:lnTo>
                <a:lnTo>
                  <a:pt x="375031" y="0"/>
                </a:lnTo>
                <a:lnTo>
                  <a:pt x="375031" y="464312"/>
                </a:lnTo>
                <a:lnTo>
                  <a:pt x="500126" y="464312"/>
                </a:lnTo>
                <a:lnTo>
                  <a:pt x="250063" y="714375"/>
                </a:lnTo>
                <a:lnTo>
                  <a:pt x="0" y="464312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843529" y="4879594"/>
            <a:ext cx="2266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Describes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Gameplay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07123" y="4117847"/>
            <a:ext cx="615696" cy="8138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64781" y="4143375"/>
            <a:ext cx="500125" cy="7143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64781" y="4143375"/>
            <a:ext cx="500380" cy="714375"/>
          </a:xfrm>
          <a:custGeom>
            <a:avLst/>
            <a:gdLst/>
            <a:ahLst/>
            <a:cxnLst/>
            <a:rect l="l" t="t" r="r" b="b"/>
            <a:pathLst>
              <a:path w="500379" h="714375">
                <a:moveTo>
                  <a:pt x="0" y="464312"/>
                </a:moveTo>
                <a:lnTo>
                  <a:pt x="124968" y="464312"/>
                </a:lnTo>
                <a:lnTo>
                  <a:pt x="124968" y="0"/>
                </a:lnTo>
                <a:lnTo>
                  <a:pt x="375031" y="0"/>
                </a:lnTo>
                <a:lnTo>
                  <a:pt x="375031" y="464312"/>
                </a:lnTo>
                <a:lnTo>
                  <a:pt x="500125" y="464312"/>
                </a:lnTo>
                <a:lnTo>
                  <a:pt x="250063" y="714375"/>
                </a:lnTo>
                <a:lnTo>
                  <a:pt x="0" y="464312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058661" y="4879594"/>
            <a:ext cx="2401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Describes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Perspective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0909" y="466166"/>
            <a:ext cx="22040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</a:t>
            </a:r>
            <a:r>
              <a:rPr spc="-75" dirty="0"/>
              <a:t> </a:t>
            </a:r>
            <a:r>
              <a:rPr spc="-5" dirty="0"/>
              <a:t>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06973"/>
            <a:ext cx="2492375" cy="42017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2D Art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Concept</a:t>
            </a:r>
            <a:r>
              <a:rPr sz="2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Art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–"/>
            </a:pPr>
            <a:endParaRPr sz="405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Sprites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–"/>
            </a:pPr>
            <a:endParaRPr sz="405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Texture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Art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–"/>
            </a:pPr>
            <a:endParaRPr sz="405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UI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Artist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27091" y="1283208"/>
            <a:ext cx="3317748" cy="3698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0650" y="1357287"/>
            <a:ext cx="3116173" cy="3496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6748" y="1333372"/>
            <a:ext cx="3164205" cy="3544570"/>
          </a:xfrm>
          <a:custGeom>
            <a:avLst/>
            <a:gdLst/>
            <a:ahLst/>
            <a:cxnLst/>
            <a:rect l="l" t="t" r="r" b="b"/>
            <a:pathLst>
              <a:path w="3164204" h="3544570">
                <a:moveTo>
                  <a:pt x="0" y="717930"/>
                </a:moveTo>
                <a:lnTo>
                  <a:pt x="2269998" y="0"/>
                </a:lnTo>
                <a:lnTo>
                  <a:pt x="3164078" y="2826639"/>
                </a:lnTo>
                <a:lnTo>
                  <a:pt x="893952" y="3544570"/>
                </a:lnTo>
                <a:lnTo>
                  <a:pt x="0" y="71793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5047" y="3646932"/>
            <a:ext cx="4315967" cy="2795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3501" y="3714800"/>
            <a:ext cx="4125379" cy="2605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22419" y="3693795"/>
            <a:ext cx="4167504" cy="2647950"/>
          </a:xfrm>
          <a:custGeom>
            <a:avLst/>
            <a:gdLst/>
            <a:ahLst/>
            <a:cxnLst/>
            <a:rect l="l" t="t" r="r" b="b"/>
            <a:pathLst>
              <a:path w="4167504" h="2647950">
                <a:moveTo>
                  <a:pt x="238632" y="0"/>
                </a:moveTo>
                <a:lnTo>
                  <a:pt x="4167378" y="420877"/>
                </a:lnTo>
                <a:lnTo>
                  <a:pt x="3928872" y="2647416"/>
                </a:lnTo>
                <a:lnTo>
                  <a:pt x="0" y="2226513"/>
                </a:lnTo>
                <a:lnTo>
                  <a:pt x="238632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1122" y="466166"/>
            <a:ext cx="33832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 </a:t>
            </a:r>
            <a:r>
              <a:rPr spc="-5" dirty="0"/>
              <a:t>Art </a:t>
            </a:r>
            <a:r>
              <a:rPr dirty="0"/>
              <a:t>::</a:t>
            </a:r>
            <a:r>
              <a:rPr spc="-85" dirty="0"/>
              <a:t> </a:t>
            </a:r>
            <a:r>
              <a:rPr dirty="0"/>
              <a:t>3D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261616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143125" cy="267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2162175" cy="2696210"/>
          </a:xfrm>
          <a:custGeom>
            <a:avLst/>
            <a:gdLst/>
            <a:ahLst/>
            <a:cxnLst/>
            <a:rect l="l" t="t" r="r" b="b"/>
            <a:pathLst>
              <a:path w="2162175" h="2696210">
                <a:moveTo>
                  <a:pt x="0" y="2696210"/>
                </a:moveTo>
                <a:lnTo>
                  <a:pt x="2162175" y="2696210"/>
                </a:lnTo>
                <a:lnTo>
                  <a:pt x="2162175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70320" y="4221478"/>
            <a:ext cx="2773679" cy="2636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5216" y="4288282"/>
            <a:ext cx="2708783" cy="25697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6166" y="4267198"/>
            <a:ext cx="2727960" cy="2590800"/>
          </a:xfrm>
          <a:custGeom>
            <a:avLst/>
            <a:gdLst/>
            <a:ahLst/>
            <a:cxnLst/>
            <a:rect l="l" t="t" r="r" b="b"/>
            <a:pathLst>
              <a:path w="2727959" h="2590800">
                <a:moveTo>
                  <a:pt x="2727833" y="0"/>
                </a:moveTo>
                <a:lnTo>
                  <a:pt x="0" y="0"/>
                </a:lnTo>
                <a:lnTo>
                  <a:pt x="0" y="25907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14955" y="2176272"/>
            <a:ext cx="3898392" cy="28453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57373" y="2195448"/>
            <a:ext cx="3643629" cy="2676525"/>
          </a:xfrm>
          <a:custGeom>
            <a:avLst/>
            <a:gdLst/>
            <a:ahLst/>
            <a:cxnLst/>
            <a:rect l="l" t="t" r="r" b="b"/>
            <a:pathLst>
              <a:path w="3643629" h="2676525">
                <a:moveTo>
                  <a:pt x="3567811" y="2590863"/>
                </a:moveTo>
                <a:lnTo>
                  <a:pt x="3481704" y="2641092"/>
                </a:lnTo>
                <a:lnTo>
                  <a:pt x="3476097" y="2646142"/>
                </a:lnTo>
                <a:lnTo>
                  <a:pt x="3472941" y="2652728"/>
                </a:lnTo>
                <a:lnTo>
                  <a:pt x="3472453" y="2660005"/>
                </a:lnTo>
                <a:lnTo>
                  <a:pt x="3474847" y="2667127"/>
                </a:lnTo>
                <a:lnTo>
                  <a:pt x="3479899" y="2672806"/>
                </a:lnTo>
                <a:lnTo>
                  <a:pt x="3486499" y="2675985"/>
                </a:lnTo>
                <a:lnTo>
                  <a:pt x="3493813" y="2676449"/>
                </a:lnTo>
                <a:lnTo>
                  <a:pt x="3501009" y="2673985"/>
                </a:lnTo>
                <a:lnTo>
                  <a:pt x="3610820" y="2609977"/>
                </a:lnTo>
                <a:lnTo>
                  <a:pt x="3605656" y="2609977"/>
                </a:lnTo>
                <a:lnTo>
                  <a:pt x="3605656" y="2607310"/>
                </a:lnTo>
                <a:lnTo>
                  <a:pt x="3596004" y="2607310"/>
                </a:lnTo>
                <a:lnTo>
                  <a:pt x="3567811" y="2590863"/>
                </a:lnTo>
                <a:close/>
              </a:path>
              <a:path w="3643629" h="2676525">
                <a:moveTo>
                  <a:pt x="1802638" y="19050"/>
                </a:moveTo>
                <a:lnTo>
                  <a:pt x="1802638" y="2590927"/>
                </a:lnTo>
                <a:lnTo>
                  <a:pt x="1804132" y="2598296"/>
                </a:lnTo>
                <a:lnTo>
                  <a:pt x="1808210" y="2604357"/>
                </a:lnTo>
                <a:lnTo>
                  <a:pt x="1814264" y="2608464"/>
                </a:lnTo>
                <a:lnTo>
                  <a:pt x="1821688" y="2609977"/>
                </a:lnTo>
                <a:lnTo>
                  <a:pt x="3535045" y="2609977"/>
                </a:lnTo>
                <a:lnTo>
                  <a:pt x="3567702" y="2590927"/>
                </a:lnTo>
                <a:lnTo>
                  <a:pt x="1840738" y="2590927"/>
                </a:lnTo>
                <a:lnTo>
                  <a:pt x="1821688" y="2571877"/>
                </a:lnTo>
                <a:lnTo>
                  <a:pt x="1840738" y="2571877"/>
                </a:lnTo>
                <a:lnTo>
                  <a:pt x="1840738" y="38100"/>
                </a:lnTo>
                <a:lnTo>
                  <a:pt x="1821688" y="38100"/>
                </a:lnTo>
                <a:lnTo>
                  <a:pt x="1802638" y="19050"/>
                </a:lnTo>
                <a:close/>
              </a:path>
              <a:path w="3643629" h="2676525">
                <a:moveTo>
                  <a:pt x="3610870" y="2571877"/>
                </a:moveTo>
                <a:lnTo>
                  <a:pt x="3605656" y="2571877"/>
                </a:lnTo>
                <a:lnTo>
                  <a:pt x="3605656" y="2609977"/>
                </a:lnTo>
                <a:lnTo>
                  <a:pt x="3610820" y="2609977"/>
                </a:lnTo>
                <a:lnTo>
                  <a:pt x="3643503" y="2590927"/>
                </a:lnTo>
                <a:lnTo>
                  <a:pt x="3610870" y="2571877"/>
                </a:lnTo>
                <a:close/>
              </a:path>
              <a:path w="3643629" h="2676525">
                <a:moveTo>
                  <a:pt x="3596004" y="2574417"/>
                </a:moveTo>
                <a:lnTo>
                  <a:pt x="3567811" y="2590863"/>
                </a:lnTo>
                <a:lnTo>
                  <a:pt x="3596004" y="2607310"/>
                </a:lnTo>
                <a:lnTo>
                  <a:pt x="3596004" y="2574417"/>
                </a:lnTo>
                <a:close/>
              </a:path>
              <a:path w="3643629" h="2676525">
                <a:moveTo>
                  <a:pt x="3605656" y="2574417"/>
                </a:moveTo>
                <a:lnTo>
                  <a:pt x="3596004" y="2574417"/>
                </a:lnTo>
                <a:lnTo>
                  <a:pt x="3596004" y="2607310"/>
                </a:lnTo>
                <a:lnTo>
                  <a:pt x="3605656" y="2607310"/>
                </a:lnTo>
                <a:lnTo>
                  <a:pt x="3605656" y="2574417"/>
                </a:lnTo>
                <a:close/>
              </a:path>
              <a:path w="3643629" h="2676525">
                <a:moveTo>
                  <a:pt x="1840738" y="2571877"/>
                </a:moveTo>
                <a:lnTo>
                  <a:pt x="1821688" y="2571877"/>
                </a:lnTo>
                <a:lnTo>
                  <a:pt x="1840738" y="2590927"/>
                </a:lnTo>
                <a:lnTo>
                  <a:pt x="1840738" y="2571877"/>
                </a:lnTo>
                <a:close/>
              </a:path>
              <a:path w="3643629" h="2676525">
                <a:moveTo>
                  <a:pt x="3535262" y="2571877"/>
                </a:moveTo>
                <a:lnTo>
                  <a:pt x="1840738" y="2571877"/>
                </a:lnTo>
                <a:lnTo>
                  <a:pt x="1840738" y="2590927"/>
                </a:lnTo>
                <a:lnTo>
                  <a:pt x="3567702" y="2590927"/>
                </a:lnTo>
                <a:lnTo>
                  <a:pt x="3535262" y="2571877"/>
                </a:lnTo>
                <a:close/>
              </a:path>
              <a:path w="3643629" h="2676525">
                <a:moveTo>
                  <a:pt x="3493813" y="2505277"/>
                </a:moveTo>
                <a:lnTo>
                  <a:pt x="3486499" y="2505741"/>
                </a:lnTo>
                <a:lnTo>
                  <a:pt x="3479899" y="2508920"/>
                </a:lnTo>
                <a:lnTo>
                  <a:pt x="3474847" y="2514600"/>
                </a:lnTo>
                <a:lnTo>
                  <a:pt x="3472453" y="2521775"/>
                </a:lnTo>
                <a:lnTo>
                  <a:pt x="3472942" y="2529046"/>
                </a:lnTo>
                <a:lnTo>
                  <a:pt x="3476097" y="2535602"/>
                </a:lnTo>
                <a:lnTo>
                  <a:pt x="3481704" y="2540635"/>
                </a:lnTo>
                <a:lnTo>
                  <a:pt x="3567811" y="2590863"/>
                </a:lnTo>
                <a:lnTo>
                  <a:pt x="3596004" y="2574417"/>
                </a:lnTo>
                <a:lnTo>
                  <a:pt x="3605656" y="2574417"/>
                </a:lnTo>
                <a:lnTo>
                  <a:pt x="3605656" y="2571877"/>
                </a:lnTo>
                <a:lnTo>
                  <a:pt x="3610870" y="2571877"/>
                </a:lnTo>
                <a:lnTo>
                  <a:pt x="3501009" y="2507742"/>
                </a:lnTo>
                <a:lnTo>
                  <a:pt x="3493813" y="2505277"/>
                </a:lnTo>
                <a:close/>
              </a:path>
              <a:path w="3643629" h="2676525">
                <a:moveTo>
                  <a:pt x="1821688" y="0"/>
                </a:moveTo>
                <a:lnTo>
                  <a:pt x="0" y="0"/>
                </a:lnTo>
                <a:lnTo>
                  <a:pt x="0" y="38100"/>
                </a:lnTo>
                <a:lnTo>
                  <a:pt x="1802638" y="38100"/>
                </a:lnTo>
                <a:lnTo>
                  <a:pt x="1802638" y="19050"/>
                </a:lnTo>
                <a:lnTo>
                  <a:pt x="1840738" y="19050"/>
                </a:lnTo>
                <a:lnTo>
                  <a:pt x="1839243" y="11680"/>
                </a:lnTo>
                <a:lnTo>
                  <a:pt x="1835165" y="5619"/>
                </a:lnTo>
                <a:lnTo>
                  <a:pt x="1829111" y="1512"/>
                </a:lnTo>
                <a:lnTo>
                  <a:pt x="1821688" y="0"/>
                </a:lnTo>
                <a:close/>
              </a:path>
              <a:path w="3643629" h="2676525">
                <a:moveTo>
                  <a:pt x="1840738" y="19050"/>
                </a:moveTo>
                <a:lnTo>
                  <a:pt x="1802638" y="19050"/>
                </a:lnTo>
                <a:lnTo>
                  <a:pt x="1821688" y="38100"/>
                </a:lnTo>
                <a:lnTo>
                  <a:pt x="1840738" y="38100"/>
                </a:lnTo>
                <a:lnTo>
                  <a:pt x="1840738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8358" y="1878584"/>
            <a:ext cx="333438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Concept</a:t>
            </a:r>
            <a:r>
              <a:rPr sz="1800" dirty="0">
                <a:latin typeface="Calibri"/>
                <a:cs typeface="Calibri"/>
              </a:rPr>
              <a:t> Art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4096" y="2461005"/>
            <a:ext cx="254000" cy="20434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5" dirty="0">
                <a:latin typeface="Calibri"/>
                <a:cs typeface="Calibri"/>
              </a:rPr>
              <a:t>Wrapping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Texturing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9317" y="4879594"/>
            <a:ext cx="99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Anim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278251"/>
            <a:ext cx="3571875" cy="35797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12820" y="6691883"/>
            <a:ext cx="2144268" cy="1661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79063" y="6603796"/>
            <a:ext cx="1810765" cy="1495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18430" y="6599225"/>
            <a:ext cx="775970" cy="158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03978" y="6633933"/>
            <a:ext cx="41275" cy="61594"/>
          </a:xfrm>
          <a:custGeom>
            <a:avLst/>
            <a:gdLst/>
            <a:ahLst/>
            <a:cxnLst/>
            <a:rect l="l" t="t" r="r" b="b"/>
            <a:pathLst>
              <a:path w="41275" h="61595">
                <a:moveTo>
                  <a:pt x="20447" y="0"/>
                </a:moveTo>
                <a:lnTo>
                  <a:pt x="0" y="61391"/>
                </a:lnTo>
                <a:lnTo>
                  <a:pt x="40894" y="61391"/>
                </a:lnTo>
                <a:lnTo>
                  <a:pt x="2044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74490" y="6599440"/>
            <a:ext cx="637159" cy="1582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11166" y="6605917"/>
            <a:ext cx="119380" cy="146050"/>
          </a:xfrm>
          <a:custGeom>
            <a:avLst/>
            <a:gdLst/>
            <a:ahLst/>
            <a:cxnLst/>
            <a:rect l="l" t="t" r="r" b="b"/>
            <a:pathLst>
              <a:path w="119379" h="146050">
                <a:moveTo>
                  <a:pt x="106299" y="0"/>
                </a:moveTo>
                <a:lnTo>
                  <a:pt x="108838" y="0"/>
                </a:lnTo>
                <a:lnTo>
                  <a:pt x="110871" y="88"/>
                </a:lnTo>
                <a:lnTo>
                  <a:pt x="112649" y="266"/>
                </a:lnTo>
                <a:lnTo>
                  <a:pt x="114300" y="457"/>
                </a:lnTo>
                <a:lnTo>
                  <a:pt x="115697" y="774"/>
                </a:lnTo>
                <a:lnTo>
                  <a:pt x="116586" y="1219"/>
                </a:lnTo>
                <a:lnTo>
                  <a:pt x="117475" y="1663"/>
                </a:lnTo>
                <a:lnTo>
                  <a:pt x="118110" y="2184"/>
                </a:lnTo>
                <a:lnTo>
                  <a:pt x="118491" y="2781"/>
                </a:lnTo>
                <a:lnTo>
                  <a:pt x="118872" y="3378"/>
                </a:lnTo>
                <a:lnTo>
                  <a:pt x="119125" y="4051"/>
                </a:lnTo>
                <a:lnTo>
                  <a:pt x="119125" y="4787"/>
                </a:lnTo>
                <a:lnTo>
                  <a:pt x="119125" y="134608"/>
                </a:lnTo>
                <a:lnTo>
                  <a:pt x="119125" y="136320"/>
                </a:lnTo>
                <a:lnTo>
                  <a:pt x="118745" y="137845"/>
                </a:lnTo>
                <a:lnTo>
                  <a:pt x="118237" y="139185"/>
                </a:lnTo>
                <a:lnTo>
                  <a:pt x="117602" y="140524"/>
                </a:lnTo>
                <a:lnTo>
                  <a:pt x="116840" y="141640"/>
                </a:lnTo>
                <a:lnTo>
                  <a:pt x="115824" y="142533"/>
                </a:lnTo>
                <a:lnTo>
                  <a:pt x="114808" y="143427"/>
                </a:lnTo>
                <a:lnTo>
                  <a:pt x="113537" y="144077"/>
                </a:lnTo>
                <a:lnTo>
                  <a:pt x="112268" y="144487"/>
                </a:lnTo>
                <a:lnTo>
                  <a:pt x="110871" y="144896"/>
                </a:lnTo>
                <a:lnTo>
                  <a:pt x="109474" y="145101"/>
                </a:lnTo>
                <a:lnTo>
                  <a:pt x="108077" y="145101"/>
                </a:lnTo>
                <a:lnTo>
                  <a:pt x="95504" y="145101"/>
                </a:lnTo>
                <a:lnTo>
                  <a:pt x="92963" y="145101"/>
                </a:lnTo>
                <a:lnTo>
                  <a:pt x="90678" y="144840"/>
                </a:lnTo>
                <a:lnTo>
                  <a:pt x="88773" y="144320"/>
                </a:lnTo>
                <a:lnTo>
                  <a:pt x="86868" y="143799"/>
                </a:lnTo>
                <a:lnTo>
                  <a:pt x="85090" y="142849"/>
                </a:lnTo>
                <a:lnTo>
                  <a:pt x="83566" y="141472"/>
                </a:lnTo>
                <a:lnTo>
                  <a:pt x="81915" y="140097"/>
                </a:lnTo>
                <a:lnTo>
                  <a:pt x="73913" y="126795"/>
                </a:lnTo>
                <a:lnTo>
                  <a:pt x="37973" y="59270"/>
                </a:lnTo>
                <a:lnTo>
                  <a:pt x="25781" y="32702"/>
                </a:lnTo>
                <a:lnTo>
                  <a:pt x="25527" y="32702"/>
                </a:lnTo>
                <a:lnTo>
                  <a:pt x="25781" y="38061"/>
                </a:lnTo>
                <a:lnTo>
                  <a:pt x="26035" y="43395"/>
                </a:lnTo>
                <a:lnTo>
                  <a:pt x="26162" y="48717"/>
                </a:lnTo>
                <a:lnTo>
                  <a:pt x="26416" y="54038"/>
                </a:lnTo>
                <a:lnTo>
                  <a:pt x="26416" y="59524"/>
                </a:lnTo>
                <a:lnTo>
                  <a:pt x="26416" y="65176"/>
                </a:lnTo>
                <a:lnTo>
                  <a:pt x="26416" y="140747"/>
                </a:lnTo>
                <a:lnTo>
                  <a:pt x="26416" y="141491"/>
                </a:lnTo>
                <a:lnTo>
                  <a:pt x="26288" y="142161"/>
                </a:lnTo>
                <a:lnTo>
                  <a:pt x="25781" y="142756"/>
                </a:lnTo>
                <a:lnTo>
                  <a:pt x="25400" y="143352"/>
                </a:lnTo>
                <a:lnTo>
                  <a:pt x="24765" y="143854"/>
                </a:lnTo>
                <a:lnTo>
                  <a:pt x="15748" y="145548"/>
                </a:lnTo>
                <a:lnTo>
                  <a:pt x="13081" y="145548"/>
                </a:lnTo>
                <a:lnTo>
                  <a:pt x="10413" y="145548"/>
                </a:lnTo>
                <a:lnTo>
                  <a:pt x="8255" y="145436"/>
                </a:lnTo>
                <a:lnTo>
                  <a:pt x="6604" y="145213"/>
                </a:lnTo>
                <a:lnTo>
                  <a:pt x="4825" y="144989"/>
                </a:lnTo>
                <a:lnTo>
                  <a:pt x="0" y="141491"/>
                </a:lnTo>
                <a:lnTo>
                  <a:pt x="0" y="140747"/>
                </a:lnTo>
                <a:lnTo>
                  <a:pt x="0" y="10934"/>
                </a:lnTo>
                <a:lnTo>
                  <a:pt x="0" y="7429"/>
                </a:lnTo>
                <a:lnTo>
                  <a:pt x="1016" y="4813"/>
                </a:lnTo>
                <a:lnTo>
                  <a:pt x="3048" y="3060"/>
                </a:lnTo>
                <a:lnTo>
                  <a:pt x="5080" y="1320"/>
                </a:lnTo>
                <a:lnTo>
                  <a:pt x="7620" y="444"/>
                </a:lnTo>
                <a:lnTo>
                  <a:pt x="10541" y="444"/>
                </a:lnTo>
                <a:lnTo>
                  <a:pt x="26288" y="444"/>
                </a:lnTo>
                <a:lnTo>
                  <a:pt x="29210" y="444"/>
                </a:lnTo>
                <a:lnTo>
                  <a:pt x="31496" y="685"/>
                </a:lnTo>
                <a:lnTo>
                  <a:pt x="42925" y="8204"/>
                </a:lnTo>
                <a:lnTo>
                  <a:pt x="44323" y="10172"/>
                </a:lnTo>
                <a:lnTo>
                  <a:pt x="45720" y="12611"/>
                </a:lnTo>
                <a:lnTo>
                  <a:pt x="47117" y="15506"/>
                </a:lnTo>
                <a:lnTo>
                  <a:pt x="75184" y="68300"/>
                </a:lnTo>
                <a:lnTo>
                  <a:pt x="76835" y="71501"/>
                </a:lnTo>
                <a:lnTo>
                  <a:pt x="78486" y="74650"/>
                </a:lnTo>
                <a:lnTo>
                  <a:pt x="80010" y="77736"/>
                </a:lnTo>
                <a:lnTo>
                  <a:pt x="81661" y="80822"/>
                </a:lnTo>
                <a:lnTo>
                  <a:pt x="83185" y="83908"/>
                </a:lnTo>
                <a:lnTo>
                  <a:pt x="84709" y="87007"/>
                </a:lnTo>
                <a:lnTo>
                  <a:pt x="86233" y="90093"/>
                </a:lnTo>
                <a:lnTo>
                  <a:pt x="87630" y="93129"/>
                </a:lnTo>
                <a:lnTo>
                  <a:pt x="89027" y="96100"/>
                </a:lnTo>
                <a:lnTo>
                  <a:pt x="90424" y="99072"/>
                </a:lnTo>
                <a:lnTo>
                  <a:pt x="91821" y="102057"/>
                </a:lnTo>
                <a:lnTo>
                  <a:pt x="93218" y="105029"/>
                </a:lnTo>
                <a:lnTo>
                  <a:pt x="93091" y="99822"/>
                </a:lnTo>
                <a:lnTo>
                  <a:pt x="92963" y="94386"/>
                </a:lnTo>
                <a:lnTo>
                  <a:pt x="92837" y="88734"/>
                </a:lnTo>
                <a:lnTo>
                  <a:pt x="92710" y="83083"/>
                </a:lnTo>
                <a:lnTo>
                  <a:pt x="92583" y="77685"/>
                </a:lnTo>
                <a:lnTo>
                  <a:pt x="92583" y="72542"/>
                </a:lnTo>
                <a:lnTo>
                  <a:pt x="92583" y="4787"/>
                </a:lnTo>
                <a:lnTo>
                  <a:pt x="92583" y="4051"/>
                </a:lnTo>
                <a:lnTo>
                  <a:pt x="92837" y="3378"/>
                </a:lnTo>
                <a:lnTo>
                  <a:pt x="93345" y="2781"/>
                </a:lnTo>
                <a:lnTo>
                  <a:pt x="93725" y="2184"/>
                </a:lnTo>
                <a:lnTo>
                  <a:pt x="94487" y="1663"/>
                </a:lnTo>
                <a:lnTo>
                  <a:pt x="95504" y="1219"/>
                </a:lnTo>
                <a:lnTo>
                  <a:pt x="96520" y="774"/>
                </a:lnTo>
                <a:lnTo>
                  <a:pt x="97917" y="457"/>
                </a:lnTo>
                <a:lnTo>
                  <a:pt x="99695" y="266"/>
                </a:lnTo>
                <a:lnTo>
                  <a:pt x="101346" y="88"/>
                </a:lnTo>
                <a:lnTo>
                  <a:pt x="103505" y="0"/>
                </a:lnTo>
                <a:lnTo>
                  <a:pt x="10629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62042" y="6605689"/>
            <a:ext cx="29845" cy="146050"/>
          </a:xfrm>
          <a:custGeom>
            <a:avLst/>
            <a:gdLst/>
            <a:ahLst/>
            <a:cxnLst/>
            <a:rect l="l" t="t" r="r" b="b"/>
            <a:pathLst>
              <a:path w="29845" h="146050">
                <a:moveTo>
                  <a:pt x="14732" y="0"/>
                </a:moveTo>
                <a:lnTo>
                  <a:pt x="17653" y="0"/>
                </a:lnTo>
                <a:lnTo>
                  <a:pt x="19939" y="114"/>
                </a:lnTo>
                <a:lnTo>
                  <a:pt x="21844" y="330"/>
                </a:lnTo>
                <a:lnTo>
                  <a:pt x="23749" y="558"/>
                </a:lnTo>
                <a:lnTo>
                  <a:pt x="25273" y="850"/>
                </a:lnTo>
                <a:lnTo>
                  <a:pt x="26289" y="1231"/>
                </a:lnTo>
                <a:lnTo>
                  <a:pt x="27432" y="1600"/>
                </a:lnTo>
                <a:lnTo>
                  <a:pt x="28194" y="2082"/>
                </a:lnTo>
                <a:lnTo>
                  <a:pt x="28702" y="2679"/>
                </a:lnTo>
                <a:lnTo>
                  <a:pt x="29210" y="3276"/>
                </a:lnTo>
                <a:lnTo>
                  <a:pt x="29464" y="3936"/>
                </a:lnTo>
                <a:lnTo>
                  <a:pt x="29464" y="4686"/>
                </a:lnTo>
                <a:lnTo>
                  <a:pt x="29464" y="141088"/>
                </a:lnTo>
                <a:lnTo>
                  <a:pt x="29464" y="141832"/>
                </a:lnTo>
                <a:lnTo>
                  <a:pt x="29210" y="142501"/>
                </a:lnTo>
                <a:lnTo>
                  <a:pt x="28702" y="143097"/>
                </a:lnTo>
                <a:lnTo>
                  <a:pt x="28194" y="143692"/>
                </a:lnTo>
                <a:lnTo>
                  <a:pt x="27432" y="144176"/>
                </a:lnTo>
                <a:lnTo>
                  <a:pt x="26289" y="144548"/>
                </a:lnTo>
                <a:lnTo>
                  <a:pt x="25273" y="144920"/>
                </a:lnTo>
                <a:lnTo>
                  <a:pt x="23749" y="145218"/>
                </a:lnTo>
                <a:lnTo>
                  <a:pt x="21844" y="145441"/>
                </a:lnTo>
                <a:lnTo>
                  <a:pt x="19939" y="145665"/>
                </a:lnTo>
                <a:lnTo>
                  <a:pt x="17653" y="145776"/>
                </a:lnTo>
                <a:lnTo>
                  <a:pt x="14732" y="145776"/>
                </a:lnTo>
                <a:lnTo>
                  <a:pt x="11937" y="145776"/>
                </a:lnTo>
                <a:lnTo>
                  <a:pt x="9525" y="145665"/>
                </a:lnTo>
                <a:lnTo>
                  <a:pt x="7620" y="145441"/>
                </a:lnTo>
                <a:lnTo>
                  <a:pt x="5715" y="145218"/>
                </a:lnTo>
                <a:lnTo>
                  <a:pt x="762" y="143097"/>
                </a:lnTo>
                <a:lnTo>
                  <a:pt x="254" y="142501"/>
                </a:lnTo>
                <a:lnTo>
                  <a:pt x="0" y="141832"/>
                </a:lnTo>
                <a:lnTo>
                  <a:pt x="0" y="141088"/>
                </a:lnTo>
                <a:lnTo>
                  <a:pt x="0" y="4686"/>
                </a:lnTo>
                <a:lnTo>
                  <a:pt x="0" y="3936"/>
                </a:lnTo>
                <a:lnTo>
                  <a:pt x="254" y="3276"/>
                </a:lnTo>
                <a:lnTo>
                  <a:pt x="762" y="2679"/>
                </a:lnTo>
                <a:lnTo>
                  <a:pt x="1143" y="2082"/>
                </a:lnTo>
                <a:lnTo>
                  <a:pt x="2032" y="1600"/>
                </a:lnTo>
                <a:lnTo>
                  <a:pt x="3175" y="1231"/>
                </a:lnTo>
                <a:lnTo>
                  <a:pt x="4318" y="850"/>
                </a:lnTo>
                <a:lnTo>
                  <a:pt x="5842" y="558"/>
                </a:lnTo>
                <a:lnTo>
                  <a:pt x="7747" y="330"/>
                </a:lnTo>
                <a:lnTo>
                  <a:pt x="9525" y="114"/>
                </a:lnTo>
                <a:lnTo>
                  <a:pt x="11937" y="0"/>
                </a:lnTo>
                <a:lnTo>
                  <a:pt x="1473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59402" y="6605689"/>
            <a:ext cx="133350" cy="146050"/>
          </a:xfrm>
          <a:custGeom>
            <a:avLst/>
            <a:gdLst/>
            <a:ahLst/>
            <a:cxnLst/>
            <a:rect l="l" t="t" r="r" b="b"/>
            <a:pathLst>
              <a:path w="133350" h="146050">
                <a:moveTo>
                  <a:pt x="65405" y="0"/>
                </a:moveTo>
                <a:lnTo>
                  <a:pt x="69850" y="0"/>
                </a:lnTo>
                <a:lnTo>
                  <a:pt x="73278" y="50"/>
                </a:lnTo>
                <a:lnTo>
                  <a:pt x="85089" y="2793"/>
                </a:lnTo>
                <a:lnTo>
                  <a:pt x="85725" y="3606"/>
                </a:lnTo>
                <a:lnTo>
                  <a:pt x="131445" y="134167"/>
                </a:lnTo>
                <a:lnTo>
                  <a:pt x="133223" y="142092"/>
                </a:lnTo>
                <a:lnTo>
                  <a:pt x="132969" y="143264"/>
                </a:lnTo>
                <a:lnTo>
                  <a:pt x="132207" y="144045"/>
                </a:lnTo>
                <a:lnTo>
                  <a:pt x="131318" y="144826"/>
                </a:lnTo>
                <a:lnTo>
                  <a:pt x="129921" y="145310"/>
                </a:lnTo>
                <a:lnTo>
                  <a:pt x="127762" y="145497"/>
                </a:lnTo>
                <a:lnTo>
                  <a:pt x="125730" y="145682"/>
                </a:lnTo>
                <a:lnTo>
                  <a:pt x="122809" y="145776"/>
                </a:lnTo>
                <a:lnTo>
                  <a:pt x="119252" y="145776"/>
                </a:lnTo>
                <a:lnTo>
                  <a:pt x="115443" y="145776"/>
                </a:lnTo>
                <a:lnTo>
                  <a:pt x="105537" y="144938"/>
                </a:lnTo>
                <a:lnTo>
                  <a:pt x="104394" y="144604"/>
                </a:lnTo>
                <a:lnTo>
                  <a:pt x="92328" y="112179"/>
                </a:lnTo>
                <a:lnTo>
                  <a:pt x="38100" y="112179"/>
                </a:lnTo>
                <a:lnTo>
                  <a:pt x="28956" y="140418"/>
                </a:lnTo>
                <a:lnTo>
                  <a:pt x="28575" y="141460"/>
                </a:lnTo>
                <a:lnTo>
                  <a:pt x="28194" y="142335"/>
                </a:lnTo>
                <a:lnTo>
                  <a:pt x="27686" y="143041"/>
                </a:lnTo>
                <a:lnTo>
                  <a:pt x="27305" y="143748"/>
                </a:lnTo>
                <a:lnTo>
                  <a:pt x="16256" y="145776"/>
                </a:lnTo>
                <a:lnTo>
                  <a:pt x="13081" y="145776"/>
                </a:lnTo>
                <a:lnTo>
                  <a:pt x="9651" y="145776"/>
                </a:lnTo>
                <a:lnTo>
                  <a:pt x="6985" y="145665"/>
                </a:lnTo>
                <a:lnTo>
                  <a:pt x="5080" y="145441"/>
                </a:lnTo>
                <a:lnTo>
                  <a:pt x="3048" y="145218"/>
                </a:lnTo>
                <a:lnTo>
                  <a:pt x="1777" y="144678"/>
                </a:lnTo>
                <a:lnTo>
                  <a:pt x="1015" y="143822"/>
                </a:lnTo>
                <a:lnTo>
                  <a:pt x="253" y="142967"/>
                </a:lnTo>
                <a:lnTo>
                  <a:pt x="0" y="141757"/>
                </a:lnTo>
                <a:lnTo>
                  <a:pt x="253" y="140195"/>
                </a:lnTo>
                <a:lnTo>
                  <a:pt x="508" y="138633"/>
                </a:lnTo>
                <a:lnTo>
                  <a:pt x="1015" y="136549"/>
                </a:lnTo>
                <a:lnTo>
                  <a:pt x="1905" y="133944"/>
                </a:lnTo>
                <a:lnTo>
                  <a:pt x="46482" y="5803"/>
                </a:lnTo>
                <a:lnTo>
                  <a:pt x="46862" y="4533"/>
                </a:lnTo>
                <a:lnTo>
                  <a:pt x="56261" y="165"/>
                </a:lnTo>
                <a:lnTo>
                  <a:pt x="58547" y="50"/>
                </a:lnTo>
                <a:lnTo>
                  <a:pt x="61595" y="0"/>
                </a:lnTo>
                <a:lnTo>
                  <a:pt x="6540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981" y="466166"/>
            <a:ext cx="80130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 </a:t>
            </a:r>
            <a:r>
              <a:rPr spc="-15" dirty="0"/>
              <a:t>Programming</a:t>
            </a:r>
            <a:r>
              <a:rPr spc="-30" dirty="0"/>
              <a:t> </a:t>
            </a:r>
            <a:r>
              <a:rPr spc="-5" dirty="0"/>
              <a:t>sub-disciplines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07565"/>
            <a:ext cx="4347210" cy="402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Gameplay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Programming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Programming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60" dirty="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Programming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endParaRPr sz="4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Graphics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Programming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23915" y="2279904"/>
            <a:ext cx="3156204" cy="295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00751" y="2357500"/>
            <a:ext cx="2948241" cy="2749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5478" y="2332227"/>
            <a:ext cx="2999105" cy="2800350"/>
          </a:xfrm>
          <a:custGeom>
            <a:avLst/>
            <a:gdLst/>
            <a:ahLst/>
            <a:cxnLst/>
            <a:rect l="l" t="t" r="r" b="b"/>
            <a:pathLst>
              <a:path w="2999104" h="2800350">
                <a:moveTo>
                  <a:pt x="822706" y="0"/>
                </a:moveTo>
                <a:lnTo>
                  <a:pt x="2998597" y="987425"/>
                </a:lnTo>
                <a:lnTo>
                  <a:pt x="2175891" y="2800350"/>
                </a:lnTo>
                <a:lnTo>
                  <a:pt x="0" y="1812925"/>
                </a:lnTo>
                <a:lnTo>
                  <a:pt x="822706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4942" y="466166"/>
            <a:ext cx="32181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APIs and</a:t>
            </a:r>
            <a:r>
              <a:rPr spc="-50" dirty="0"/>
              <a:t> </a:t>
            </a:r>
            <a:r>
              <a:rPr spc="-10" dirty="0"/>
              <a:t>SDKs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26794"/>
            <a:ext cx="7621270" cy="4184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difference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APIs and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SDKs</a:t>
            </a:r>
            <a:r>
              <a:rPr sz="3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Arial"/>
              <a:buChar char="•"/>
            </a:pPr>
            <a:endParaRPr sz="31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(Application 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Programming Interface)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endParaRPr sz="3000">
              <a:latin typeface="Calibri"/>
              <a:cs typeface="Calibri"/>
            </a:endParaRPr>
          </a:p>
          <a:p>
            <a:pPr marL="756285" marR="144145" lvl="1" indent="-286385">
              <a:lnSpc>
                <a:spcPct val="80000"/>
              </a:lnSpc>
              <a:spcBef>
                <a:spcPts val="640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Software interfaces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OS,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libraries,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and services 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endParaRPr sz="26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6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600" spc="-30" dirty="0">
                <a:solidFill>
                  <a:srgbClr val="FFFFFF"/>
                </a:solidFill>
                <a:latin typeface="Calibri"/>
                <a:cs typeface="Calibri"/>
              </a:rPr>
              <a:t>take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advantage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particular</a:t>
            </a:r>
            <a:r>
              <a:rPr sz="26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Calibri"/>
                <a:cs typeface="Calibri"/>
              </a:rPr>
              <a:t>features.</a:t>
            </a:r>
            <a:endParaRPr sz="26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XNA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DirectX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600" spc="-5" dirty="0">
                <a:solidFill>
                  <a:srgbClr val="FFFFFF"/>
                </a:solidFill>
                <a:latin typeface="Calibri"/>
                <a:cs typeface="Calibri"/>
              </a:rPr>
              <a:t>OpenGL</a:t>
            </a:r>
            <a:r>
              <a:rPr sz="2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–"/>
            </a:pPr>
            <a:endParaRPr sz="37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88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SDK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(Software 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Development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Kit) :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Collection Of  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libraries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, APIs and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tools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19950" y="1314450"/>
            <a:ext cx="1695450" cy="1419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8177" y="466166"/>
            <a:ext cx="32486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</a:t>
            </a:r>
            <a:r>
              <a:rPr spc="-60" dirty="0"/>
              <a:t> </a:t>
            </a:r>
            <a:r>
              <a:rPr spc="-5" dirty="0"/>
              <a:t>Engines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06973"/>
            <a:ext cx="7938770" cy="442150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In-house Game Engines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Scimitar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(Assassin’s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Creed)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–"/>
            </a:pPr>
            <a:endParaRPr sz="4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types of 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Game Engines</a:t>
            </a:r>
            <a:r>
              <a:rPr sz="3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"/>
              <a:buChar char="•"/>
            </a:pPr>
            <a:endParaRPr sz="46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Full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tool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chain (UnrealEngine 3 ,Unity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–"/>
            </a:pPr>
            <a:endParaRPr sz="405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Middleware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Integrated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libraries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(SDL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OGRE3D)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08903" y="1136903"/>
            <a:ext cx="3316224" cy="293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86501" y="1214501"/>
            <a:ext cx="3106877" cy="2723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0592" y="1188466"/>
            <a:ext cx="3159125" cy="2775585"/>
          </a:xfrm>
          <a:custGeom>
            <a:avLst/>
            <a:gdLst/>
            <a:ahLst/>
            <a:cxnLst/>
            <a:rect l="l" t="t" r="r" b="b"/>
            <a:pathLst>
              <a:path w="3159125" h="2775585">
                <a:moveTo>
                  <a:pt x="820547" y="0"/>
                </a:moveTo>
                <a:lnTo>
                  <a:pt x="3158616" y="1302893"/>
                </a:lnTo>
                <a:lnTo>
                  <a:pt x="2337942" y="2775585"/>
                </a:lnTo>
                <a:lnTo>
                  <a:pt x="0" y="1472819"/>
                </a:lnTo>
                <a:lnTo>
                  <a:pt x="820547" y="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9975" y="6095999"/>
            <a:ext cx="1905000" cy="752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83917" y="466166"/>
            <a:ext cx="43789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Programming</a:t>
            </a:r>
            <a:r>
              <a:rPr spc="-60" dirty="0"/>
              <a:t> </a:t>
            </a:r>
            <a:r>
              <a:rPr spc="-80" dirty="0"/>
              <a:t>Tools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2778379"/>
            <a:ext cx="1450975" cy="1684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Unity</a:t>
            </a:r>
            <a:r>
              <a:rPr sz="3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UDK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65803" y="1711451"/>
            <a:ext cx="5292852" cy="4174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42130" y="1788541"/>
            <a:ext cx="5086908" cy="3967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5841" y="1761617"/>
            <a:ext cx="5138420" cy="4019550"/>
          </a:xfrm>
          <a:custGeom>
            <a:avLst/>
            <a:gdLst/>
            <a:ahLst/>
            <a:cxnLst/>
            <a:rect l="l" t="t" r="r" b="b"/>
            <a:pathLst>
              <a:path w="5138420" h="4019550">
                <a:moveTo>
                  <a:pt x="885698" y="0"/>
                </a:moveTo>
                <a:lnTo>
                  <a:pt x="5138166" y="1487932"/>
                </a:lnTo>
                <a:lnTo>
                  <a:pt x="4252468" y="4019207"/>
                </a:lnTo>
                <a:lnTo>
                  <a:pt x="0" y="2531237"/>
                </a:lnTo>
                <a:lnTo>
                  <a:pt x="885698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6723" y="3936491"/>
            <a:ext cx="3874008" cy="2397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73907" y="4002608"/>
            <a:ext cx="3688841" cy="22124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52825" y="3981399"/>
            <a:ext cx="3729354" cy="2252980"/>
          </a:xfrm>
          <a:custGeom>
            <a:avLst/>
            <a:gdLst/>
            <a:ahLst/>
            <a:cxnLst/>
            <a:rect l="l" t="t" r="r" b="b"/>
            <a:pathLst>
              <a:path w="3729354" h="2252979">
                <a:moveTo>
                  <a:pt x="0" y="2252726"/>
                </a:moveTo>
                <a:lnTo>
                  <a:pt x="3728974" y="2252726"/>
                </a:lnTo>
                <a:lnTo>
                  <a:pt x="3728974" y="0"/>
                </a:lnTo>
                <a:lnTo>
                  <a:pt x="0" y="0"/>
                </a:lnTo>
                <a:lnTo>
                  <a:pt x="0" y="225272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The</a:t>
            </a:r>
            <a:r>
              <a:rPr spc="-65" dirty="0"/>
              <a:t> </a:t>
            </a:r>
            <a:r>
              <a:rPr dirty="0"/>
              <a:t>Community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7288" y="1558797"/>
            <a:ext cx="4232275" cy="4505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417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84175" algn="l"/>
                <a:tab pos="384810" algn="l"/>
              </a:tabLst>
            </a:pP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IGDA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0000"/>
              </a:buClr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384175" indent="-342900">
              <a:lnSpc>
                <a:spcPct val="100000"/>
              </a:lnSpc>
              <a:buFont typeface="Arial"/>
              <a:buChar char="•"/>
              <a:tabLst>
                <a:tab pos="384175" algn="l"/>
                <a:tab pos="384810" algn="l"/>
              </a:tabLst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CMP</a:t>
            </a:r>
            <a:r>
              <a:rPr sz="32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5" dirty="0">
                <a:solidFill>
                  <a:srgbClr val="FF0000"/>
                </a:solidFill>
                <a:latin typeface="Calibri"/>
                <a:cs typeface="Calibri"/>
              </a:rPr>
              <a:t>:-</a:t>
            </a:r>
            <a:endParaRPr sz="3200">
              <a:latin typeface="Calibri"/>
              <a:cs typeface="Calibri"/>
            </a:endParaRPr>
          </a:p>
          <a:p>
            <a:pPr marL="784860" lvl="1" indent="-28638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85495" algn="l"/>
              </a:tabLst>
            </a:pP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Gamasutra.com</a:t>
            </a:r>
            <a:endParaRPr sz="2800">
              <a:latin typeface="Calibri"/>
              <a:cs typeface="Calibri"/>
            </a:endParaRPr>
          </a:p>
          <a:p>
            <a:pPr marL="784860" lvl="1" indent="-286385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85495" algn="l"/>
              </a:tabLst>
            </a:pPr>
            <a:r>
              <a:rPr sz="2800" b="1" spc="-10" dirty="0">
                <a:solidFill>
                  <a:srgbClr val="FF0000"/>
                </a:solidFill>
                <a:latin typeface="Calibri"/>
                <a:cs typeface="Calibri"/>
              </a:rPr>
              <a:t>GameCareerGuide.com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1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30" dirty="0">
                <a:solidFill>
                  <a:srgbClr val="FF0000"/>
                </a:solidFill>
                <a:latin typeface="Calibri"/>
                <a:cs typeface="Calibri"/>
              </a:rPr>
              <a:t>GameDev.net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0000"/>
              </a:buClr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FF0000"/>
                </a:solidFill>
                <a:latin typeface="Calibri"/>
                <a:cs typeface="Calibri"/>
              </a:rPr>
              <a:t>Tigsource.com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6801" y="466166"/>
            <a:ext cx="54705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Define </a:t>
            </a:r>
            <a:r>
              <a:rPr spc="15" dirty="0"/>
              <a:t>“Video </a:t>
            </a:r>
            <a:r>
              <a:rPr dirty="0"/>
              <a:t>Game”</a:t>
            </a:r>
            <a:r>
              <a:rPr spc="-105" dirty="0"/>
              <a:t> </a:t>
            </a:r>
            <a:r>
              <a:rPr spc="-5" dirty="0"/>
              <a:t>?!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609090"/>
            <a:ext cx="76098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What’s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000" spc="-20" dirty="0">
                <a:solidFill>
                  <a:srgbClr val="FFFFFF"/>
                </a:solidFill>
                <a:latin typeface="Calibri"/>
                <a:cs typeface="Calibri"/>
              </a:rPr>
              <a:t>Difference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between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these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three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?!</a:t>
            </a:r>
            <a:r>
              <a:rPr sz="30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0037" y="2643123"/>
            <a:ext cx="2571750" cy="1928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94123" y="4879594"/>
            <a:ext cx="75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1181" y="4807966"/>
            <a:ext cx="1039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000" y="2643251"/>
            <a:ext cx="2428875" cy="194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43625" y="2643123"/>
            <a:ext cx="2571750" cy="1928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52258" y="4879594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Movie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6464" y="466166"/>
            <a:ext cx="47536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Here’s </a:t>
            </a:r>
            <a:r>
              <a:rPr dirty="0"/>
              <a:t>the</a:t>
            </a:r>
            <a:r>
              <a:rPr spc="-45" dirty="0"/>
              <a:t> </a:t>
            </a:r>
            <a:r>
              <a:rPr spc="-20" dirty="0"/>
              <a:t>difference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06973"/>
            <a:ext cx="7412355" cy="403097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Interactive </a:t>
            </a:r>
            <a:r>
              <a:rPr sz="3200" b="1" spc="-5" dirty="0">
                <a:solidFill>
                  <a:srgbClr val="FFFFFF"/>
                </a:solidFill>
                <a:latin typeface="Calibri"/>
                <a:cs typeface="Calibri"/>
              </a:rPr>
              <a:t>Medium</a:t>
            </a:r>
            <a:r>
              <a:rPr sz="32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756285" marR="111760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b="1" spc="-15" dirty="0">
                <a:solidFill>
                  <a:srgbClr val="E36C09"/>
                </a:solidFill>
                <a:latin typeface="Calibri"/>
                <a:cs typeface="Calibri"/>
              </a:rPr>
              <a:t>Interactivity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makes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games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differ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 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Movies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art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forms</a:t>
            </a:r>
            <a:r>
              <a:rPr sz="2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har char="–"/>
            </a:pPr>
            <a:endParaRPr sz="4050">
              <a:latin typeface="Times New Roman"/>
              <a:cs typeface="Times New Roman"/>
            </a:endParaRPr>
          </a:p>
          <a:p>
            <a:pPr marL="756285" marR="5080" lvl="1" indent="-28638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b="1" spc="-20" dirty="0">
                <a:solidFill>
                  <a:srgbClr val="30859C"/>
                </a:solidFill>
                <a:latin typeface="Calibri"/>
                <a:cs typeface="Calibri"/>
              </a:rPr>
              <a:t>content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of the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game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as a </a:t>
            </a:r>
            <a:r>
              <a:rPr sz="2800" b="1" spc="-10" dirty="0">
                <a:solidFill>
                  <a:srgbClr val="30859C"/>
                </a:solidFill>
                <a:latin typeface="Calibri"/>
                <a:cs typeface="Calibri"/>
              </a:rPr>
              <a:t>Medium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what 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makes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differs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8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har char="–"/>
            </a:pPr>
            <a:endParaRPr sz="405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obviously they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are more </a:t>
            </a:r>
            <a:r>
              <a:rPr sz="2800" b="1" spc="-10" dirty="0">
                <a:solidFill>
                  <a:srgbClr val="938953"/>
                </a:solidFill>
                <a:latin typeface="Calibri"/>
                <a:cs typeface="Calibri"/>
              </a:rPr>
              <a:t>fun</a:t>
            </a:r>
            <a:r>
              <a:rPr sz="2800" b="1" spc="130" dirty="0">
                <a:solidFill>
                  <a:srgbClr val="938953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6029" y="466166"/>
            <a:ext cx="56362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GAMES </a:t>
            </a:r>
            <a:r>
              <a:rPr spc="-55" dirty="0"/>
              <a:t>HAVE </a:t>
            </a:r>
            <a:r>
              <a:rPr spc="-35" dirty="0"/>
              <a:t>GOT </a:t>
            </a:r>
            <a:r>
              <a:rPr spc="-10" dirty="0"/>
              <a:t>IT</a:t>
            </a:r>
            <a:r>
              <a:rPr spc="45" dirty="0"/>
              <a:t> </a:t>
            </a:r>
            <a:r>
              <a:rPr dirty="0"/>
              <a:t>ALL</a:t>
            </a:r>
          </a:p>
        </p:txBody>
      </p:sp>
      <p:sp>
        <p:nvSpPr>
          <p:cNvPr id="4" name="object 4"/>
          <p:cNvSpPr/>
          <p:nvPr/>
        </p:nvSpPr>
        <p:spPr>
          <a:xfrm>
            <a:off x="2581529" y="1846072"/>
            <a:ext cx="3933317" cy="3858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3294" y="3503167"/>
            <a:ext cx="1005205" cy="96075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0960" marR="5080" indent="-48895">
              <a:lnSpc>
                <a:spcPts val="3520"/>
              </a:lnSpc>
              <a:spcBef>
                <a:spcPts val="484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Game  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Trivia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0202" y="2240025"/>
            <a:ext cx="2813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1528" y="4580382"/>
            <a:ext cx="644525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43180" marR="5080" indent="-30480">
              <a:lnSpc>
                <a:spcPts val="1750"/>
              </a:lnSpc>
              <a:spcBef>
                <a:spcPts val="2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Science 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Tech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67710" y="4691888"/>
            <a:ext cx="7346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8662" y="1214374"/>
            <a:ext cx="7366000" cy="4143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9255" y="5945123"/>
            <a:ext cx="1135380" cy="440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1533" y="6103505"/>
            <a:ext cx="756666" cy="1937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3467" y="586740"/>
            <a:ext cx="1054608" cy="440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4061" y="753872"/>
            <a:ext cx="688467" cy="228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78323" y="445008"/>
            <a:ext cx="1732787" cy="440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60315" y="610997"/>
            <a:ext cx="1361948" cy="2284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0135" y="6016752"/>
            <a:ext cx="905256" cy="4404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39967" y="6184887"/>
            <a:ext cx="544068" cy="22668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1312" y="516636"/>
            <a:ext cx="1402080" cy="4404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3518" y="674243"/>
            <a:ext cx="1038263" cy="2366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7408" y="5730240"/>
            <a:ext cx="752855" cy="4404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9780" y="5899251"/>
            <a:ext cx="372808" cy="1836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88123" y="658368"/>
            <a:ext cx="1182624" cy="4404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67956" y="817117"/>
            <a:ext cx="816483" cy="1936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4408" y="5516879"/>
            <a:ext cx="807720" cy="4404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6367" y="5516879"/>
            <a:ext cx="443484" cy="4404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84091" y="5516879"/>
            <a:ext cx="1463039" cy="4404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56813" y="5683072"/>
            <a:ext cx="1605915" cy="2285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69592" y="658368"/>
            <a:ext cx="729995" cy="4404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9423" y="827024"/>
            <a:ext cx="367030" cy="1837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2303" y="5588508"/>
            <a:ext cx="1476755" cy="4404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18707" y="5754509"/>
            <a:ext cx="1121029" cy="18555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83791" y="5445252"/>
            <a:ext cx="1493520" cy="4404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77086" y="5603430"/>
            <a:ext cx="1114806" cy="23676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34796" y="1819655"/>
            <a:ext cx="7103364" cy="8305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4333" y="2109597"/>
            <a:ext cx="6370573" cy="4349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8432" y="2093722"/>
            <a:ext cx="6402476" cy="4668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5298" y="466166"/>
            <a:ext cx="3616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</a:t>
            </a:r>
            <a:r>
              <a:rPr spc="-55" dirty="0"/>
              <a:t> </a:t>
            </a:r>
            <a:r>
              <a:rPr spc="-10" dirty="0"/>
              <a:t>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259281"/>
            <a:ext cx="7949565" cy="5072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Games </a:t>
            </a:r>
            <a:r>
              <a:rPr sz="2500" b="1" spc="-2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different </a:t>
            </a: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structure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than </a:t>
            </a:r>
            <a:r>
              <a:rPr sz="2500" b="1" spc="-20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2500" b="1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250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25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Start up</a:t>
            </a:r>
            <a:endParaRPr sz="2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Introductory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Movie</a:t>
            </a:r>
            <a:endParaRPr sz="2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Front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endParaRPr sz="22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Options</a:t>
            </a:r>
            <a:endParaRPr sz="19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Sound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endParaRPr sz="1900">
              <a:latin typeface="Calibri"/>
              <a:cs typeface="Calibri"/>
            </a:endParaRPr>
          </a:p>
          <a:p>
            <a:pPr marL="1155700" lvl="2" indent="-228600">
              <a:lnSpc>
                <a:spcPts val="2275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endParaRPr sz="1900">
              <a:latin typeface="Calibri"/>
              <a:cs typeface="Calibri"/>
            </a:endParaRPr>
          </a:p>
          <a:p>
            <a:pPr marL="756285" lvl="1" indent="-286385">
              <a:lnSpc>
                <a:spcPts val="2635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Screen</a:t>
            </a:r>
            <a:endParaRPr sz="2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endParaRPr sz="22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endParaRPr sz="1900">
              <a:latin typeface="Calibri"/>
              <a:cs typeface="Calibri"/>
            </a:endParaRPr>
          </a:p>
          <a:p>
            <a:pPr marL="1155700" lvl="2" indent="-228600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Gameplay</a:t>
            </a:r>
            <a:endParaRPr sz="1900">
              <a:latin typeface="Calibri"/>
              <a:cs typeface="Calibri"/>
            </a:endParaRPr>
          </a:p>
          <a:p>
            <a:pPr marL="1384300">
              <a:lnSpc>
                <a:spcPts val="1914"/>
              </a:lnSpc>
              <a:spcBef>
                <a:spcPts val="1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modes</a:t>
            </a:r>
            <a:endParaRPr sz="1600">
              <a:latin typeface="Calibri"/>
              <a:cs typeface="Calibri"/>
            </a:endParaRPr>
          </a:p>
          <a:p>
            <a:pPr marL="1155700" lvl="2" indent="-228600">
              <a:lnSpc>
                <a:spcPts val="227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Pause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endParaRPr sz="1900">
              <a:latin typeface="Calibri"/>
              <a:cs typeface="Calibri"/>
            </a:endParaRPr>
          </a:p>
          <a:p>
            <a:pPr marL="756285" lvl="1" indent="-286385">
              <a:lnSpc>
                <a:spcPts val="2635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End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Movie</a:t>
            </a:r>
            <a:endParaRPr sz="2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Credits</a:t>
            </a:r>
            <a:endParaRPr sz="2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Shut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down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6694" y="466166"/>
            <a:ext cx="26149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Game</a:t>
            </a:r>
            <a:r>
              <a:rPr spc="-85" dirty="0"/>
              <a:t> </a:t>
            </a:r>
            <a:r>
              <a:rPr spc="-5" dirty="0"/>
              <a:t>Loop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36494" y="1527174"/>
            <a:ext cx="3269615" cy="404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// a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game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loop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C++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int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main()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2200">
              <a:latin typeface="Calibri"/>
              <a:cs typeface="Calibri"/>
            </a:endParaRPr>
          </a:p>
          <a:p>
            <a:pPr marL="927100" marR="1014094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Initialize(); 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(true)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2200">
              <a:latin typeface="Calibri"/>
              <a:cs typeface="Calibri"/>
            </a:endParaRPr>
          </a:p>
          <a:p>
            <a:pPr marL="1841500" marR="315595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92CDDD"/>
                </a:solidFill>
                <a:latin typeface="Calibri"/>
                <a:cs typeface="Calibri"/>
              </a:rPr>
              <a:t>P</a:t>
            </a:r>
            <a:r>
              <a:rPr sz="2200" spc="-35" dirty="0">
                <a:solidFill>
                  <a:srgbClr val="92CDDD"/>
                </a:solidFill>
                <a:latin typeface="Calibri"/>
                <a:cs typeface="Calibri"/>
              </a:rPr>
              <a:t>r</a:t>
            </a:r>
            <a:r>
              <a:rPr sz="2200" spc="-5" dirty="0">
                <a:solidFill>
                  <a:srgbClr val="92CDDD"/>
                </a:solidFill>
                <a:latin typeface="Calibri"/>
                <a:cs typeface="Calibri"/>
              </a:rPr>
              <a:t>oces</a:t>
            </a:r>
            <a:r>
              <a:rPr sz="2200" dirty="0">
                <a:solidFill>
                  <a:srgbClr val="92CDDD"/>
                </a:solidFill>
                <a:latin typeface="Calibri"/>
                <a:cs typeface="Calibri"/>
              </a:rPr>
              <a:t>s</a:t>
            </a:r>
            <a:r>
              <a:rPr sz="2200" spc="-10" dirty="0">
                <a:solidFill>
                  <a:srgbClr val="92CDDD"/>
                </a:solidFill>
                <a:latin typeface="Calibri"/>
                <a:cs typeface="Calibri"/>
              </a:rPr>
              <a:t>(</a:t>
            </a:r>
            <a:r>
              <a:rPr sz="2200" spc="-20" dirty="0">
                <a:solidFill>
                  <a:srgbClr val="92CDDD"/>
                </a:solidFill>
                <a:latin typeface="Calibri"/>
                <a:cs typeface="Calibri"/>
              </a:rPr>
              <a:t>)</a:t>
            </a:r>
            <a:r>
              <a:rPr sz="2200" spc="-5" dirty="0">
                <a:solidFill>
                  <a:srgbClr val="92CDDD"/>
                </a:solidFill>
                <a:latin typeface="Calibri"/>
                <a:cs typeface="Calibri"/>
              </a:rPr>
              <a:t>;  </a:t>
            </a:r>
            <a:r>
              <a:rPr sz="2200" spc="-15" dirty="0">
                <a:solidFill>
                  <a:srgbClr val="E36C09"/>
                </a:solidFill>
                <a:latin typeface="Calibri"/>
                <a:cs typeface="Calibri"/>
              </a:rPr>
              <a:t>Update();</a:t>
            </a:r>
            <a:endParaRPr sz="2200">
              <a:latin typeface="Calibri"/>
              <a:cs typeface="Calibri"/>
            </a:endParaRPr>
          </a:p>
          <a:p>
            <a:pPr marL="1841500">
              <a:lnSpc>
                <a:spcPct val="100000"/>
              </a:lnSpc>
            </a:pPr>
            <a:r>
              <a:rPr sz="2200" spc="-10" dirty="0">
                <a:solidFill>
                  <a:srgbClr val="938953"/>
                </a:solidFill>
                <a:latin typeface="Calibri"/>
                <a:cs typeface="Calibri"/>
              </a:rPr>
              <a:t>Render();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ShutDown();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8720" y="466166"/>
            <a:ext cx="52266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What </a:t>
            </a:r>
            <a:r>
              <a:rPr dirty="0"/>
              <a:t>actually</a:t>
            </a:r>
            <a:r>
              <a:rPr spc="-85" dirty="0"/>
              <a:t> </a:t>
            </a:r>
            <a:r>
              <a:rPr dirty="0"/>
              <a:t>happens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55749"/>
            <a:ext cx="8057515" cy="451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i="1" spc="-10" dirty="0">
                <a:solidFill>
                  <a:srgbClr val="FFFFFF"/>
                </a:solidFill>
                <a:latin typeface="Calibri"/>
                <a:cs typeface="Calibri"/>
              </a:rPr>
              <a:t>While(true)</a:t>
            </a:r>
            <a:endParaRPr sz="2200">
              <a:latin typeface="Calibri"/>
              <a:cs typeface="Calibri"/>
            </a:endParaRPr>
          </a:p>
          <a:p>
            <a:pPr marL="417830">
              <a:lnSpc>
                <a:spcPct val="100000"/>
              </a:lnSpc>
            </a:pPr>
            <a:r>
              <a:rPr sz="2200" i="1" spc="-5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ts val="2375"/>
              </a:lnSpc>
              <a:spcBef>
                <a:spcPts val="5"/>
              </a:spcBef>
            </a:pPr>
            <a:r>
              <a:rPr sz="2200" i="1" spc="-5" dirty="0">
                <a:solidFill>
                  <a:srgbClr val="92CDDD"/>
                </a:solidFill>
                <a:latin typeface="Calibri"/>
                <a:cs typeface="Calibri"/>
              </a:rPr>
              <a:t>/* Process </a:t>
            </a:r>
            <a:r>
              <a:rPr sz="2200" i="1" spc="-10" dirty="0">
                <a:solidFill>
                  <a:srgbClr val="92CDDD"/>
                </a:solidFill>
                <a:latin typeface="Calibri"/>
                <a:cs typeface="Calibri"/>
              </a:rPr>
              <a:t>controller </a:t>
            </a:r>
            <a:r>
              <a:rPr sz="2200" i="1" spc="-5" dirty="0">
                <a:solidFill>
                  <a:srgbClr val="92CDDD"/>
                </a:solidFill>
                <a:latin typeface="Calibri"/>
                <a:cs typeface="Calibri"/>
              </a:rPr>
              <a:t>input : </a:t>
            </a:r>
            <a:r>
              <a:rPr sz="2200" i="1" spc="-10" dirty="0">
                <a:solidFill>
                  <a:srgbClr val="92CDDD"/>
                </a:solidFill>
                <a:latin typeface="Calibri"/>
                <a:cs typeface="Calibri"/>
              </a:rPr>
              <a:t>Checks for player’s </a:t>
            </a:r>
            <a:r>
              <a:rPr sz="2200" i="1" spc="-5" dirty="0">
                <a:solidFill>
                  <a:srgbClr val="92CDDD"/>
                </a:solidFill>
                <a:latin typeface="Calibri"/>
                <a:cs typeface="Calibri"/>
              </a:rPr>
              <a:t>input .. </a:t>
            </a:r>
            <a:r>
              <a:rPr sz="2200" i="1" spc="-15" dirty="0">
                <a:solidFill>
                  <a:srgbClr val="92CDDD"/>
                </a:solidFill>
                <a:latin typeface="Calibri"/>
                <a:cs typeface="Calibri"/>
              </a:rPr>
              <a:t>For </a:t>
            </a:r>
            <a:r>
              <a:rPr sz="2200" i="1" spc="-25" dirty="0">
                <a:solidFill>
                  <a:srgbClr val="92CDDD"/>
                </a:solidFill>
                <a:latin typeface="Calibri"/>
                <a:cs typeface="Calibri"/>
              </a:rPr>
              <a:t>example</a:t>
            </a:r>
            <a:r>
              <a:rPr sz="2200" i="1" spc="-5" dirty="0">
                <a:solidFill>
                  <a:srgbClr val="92CDDD"/>
                </a:solidFill>
                <a:latin typeface="Calibri"/>
                <a:cs typeface="Calibri"/>
              </a:rPr>
              <a:t> ,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ts val="2375"/>
              </a:lnSpc>
            </a:pPr>
            <a:r>
              <a:rPr sz="2200" i="1" spc="-5" dirty="0">
                <a:solidFill>
                  <a:srgbClr val="92CDDD"/>
                </a:solidFill>
                <a:latin typeface="Calibri"/>
                <a:cs typeface="Calibri"/>
              </a:rPr>
              <a:t>if </a:t>
            </a:r>
            <a:r>
              <a:rPr sz="2200" i="1" spc="-10" dirty="0">
                <a:solidFill>
                  <a:srgbClr val="92CDDD"/>
                </a:solidFill>
                <a:latin typeface="Calibri"/>
                <a:cs typeface="Calibri"/>
              </a:rPr>
              <a:t>the player </a:t>
            </a:r>
            <a:r>
              <a:rPr sz="2200" i="1" spc="-5" dirty="0">
                <a:solidFill>
                  <a:srgbClr val="92CDDD"/>
                </a:solidFill>
                <a:latin typeface="Calibri"/>
                <a:cs typeface="Calibri"/>
              </a:rPr>
              <a:t>hits </a:t>
            </a:r>
            <a:r>
              <a:rPr sz="2200" i="1" spc="-10" dirty="0">
                <a:solidFill>
                  <a:srgbClr val="92CDDD"/>
                </a:solidFill>
                <a:latin typeface="Calibri"/>
                <a:cs typeface="Calibri"/>
              </a:rPr>
              <a:t>spacebar then </a:t>
            </a:r>
            <a:r>
              <a:rPr sz="2200" i="1" spc="-25" dirty="0">
                <a:solidFill>
                  <a:srgbClr val="92CDDD"/>
                </a:solidFill>
                <a:latin typeface="Calibri"/>
                <a:cs typeface="Calibri"/>
              </a:rPr>
              <a:t>make </a:t>
            </a:r>
            <a:r>
              <a:rPr sz="2200" i="1" spc="-5" dirty="0">
                <a:solidFill>
                  <a:srgbClr val="92CDDD"/>
                </a:solidFill>
                <a:latin typeface="Calibri"/>
                <a:cs typeface="Calibri"/>
              </a:rPr>
              <a:t>the </a:t>
            </a:r>
            <a:r>
              <a:rPr sz="2200" i="1" spc="-10" dirty="0">
                <a:solidFill>
                  <a:srgbClr val="92CDDD"/>
                </a:solidFill>
                <a:latin typeface="Calibri"/>
                <a:cs typeface="Calibri"/>
              </a:rPr>
              <a:t>character jump </a:t>
            </a:r>
            <a:r>
              <a:rPr sz="2200" i="1" spc="-5" dirty="0">
                <a:solidFill>
                  <a:srgbClr val="92CDDD"/>
                </a:solidFill>
                <a:latin typeface="Calibri"/>
                <a:cs typeface="Calibri"/>
              </a:rPr>
              <a:t>…</a:t>
            </a:r>
            <a:r>
              <a:rPr sz="2200" i="1" spc="100" dirty="0">
                <a:solidFill>
                  <a:srgbClr val="92CDDD"/>
                </a:solidFill>
                <a:latin typeface="Calibri"/>
                <a:cs typeface="Calibri"/>
              </a:rPr>
              <a:t> </a:t>
            </a:r>
            <a:r>
              <a:rPr sz="2200" i="1" spc="-15" dirty="0">
                <a:solidFill>
                  <a:srgbClr val="92CDDD"/>
                </a:solidFill>
                <a:latin typeface="Calibri"/>
                <a:cs typeface="Calibri"/>
              </a:rPr>
              <a:t>etc*/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200" spc="-5" dirty="0">
                <a:solidFill>
                  <a:srgbClr val="92CDDD"/>
                </a:solidFill>
                <a:latin typeface="Calibri"/>
                <a:cs typeface="Calibri"/>
              </a:rPr>
              <a:t>Process();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355600" marR="5080">
              <a:lnSpc>
                <a:spcPts val="2110"/>
              </a:lnSpc>
              <a:tabLst>
                <a:tab pos="5941695" algn="l"/>
              </a:tabLst>
            </a:pPr>
            <a:r>
              <a:rPr sz="2200" i="1" spc="-5" dirty="0">
                <a:solidFill>
                  <a:srgbClr val="E36C09"/>
                </a:solidFill>
                <a:latin typeface="Calibri"/>
                <a:cs typeface="Calibri"/>
              </a:rPr>
              <a:t>/* </a:t>
            </a:r>
            <a:r>
              <a:rPr sz="2200" i="1" spc="-15" dirty="0">
                <a:solidFill>
                  <a:srgbClr val="E36C09"/>
                </a:solidFill>
                <a:latin typeface="Calibri"/>
                <a:cs typeface="Calibri"/>
              </a:rPr>
              <a:t>Update </a:t>
            </a:r>
            <a:r>
              <a:rPr sz="2200" i="1" spc="-10" dirty="0">
                <a:solidFill>
                  <a:srgbClr val="E36C09"/>
                </a:solidFill>
                <a:latin typeface="Calibri"/>
                <a:cs typeface="Calibri"/>
              </a:rPr>
              <a:t>entities </a:t>
            </a:r>
            <a:r>
              <a:rPr sz="2200" i="1" spc="-5" dirty="0">
                <a:solidFill>
                  <a:srgbClr val="E36C09"/>
                </a:solidFill>
                <a:latin typeface="Calibri"/>
                <a:cs typeface="Calibri"/>
              </a:rPr>
              <a:t>: </a:t>
            </a:r>
            <a:r>
              <a:rPr sz="2200" i="1" spc="-10" dirty="0">
                <a:solidFill>
                  <a:srgbClr val="E36C09"/>
                </a:solidFill>
                <a:latin typeface="Calibri"/>
                <a:cs typeface="Calibri"/>
              </a:rPr>
              <a:t>this </a:t>
            </a:r>
            <a:r>
              <a:rPr sz="2200" i="1" spc="-5" dirty="0">
                <a:solidFill>
                  <a:srgbClr val="E36C09"/>
                </a:solidFill>
                <a:latin typeface="Calibri"/>
                <a:cs typeface="Calibri"/>
              </a:rPr>
              <a:t>is where the </a:t>
            </a:r>
            <a:r>
              <a:rPr sz="2200" i="1" spc="-10" dirty="0">
                <a:solidFill>
                  <a:srgbClr val="E36C09"/>
                </a:solidFill>
                <a:latin typeface="Calibri"/>
                <a:cs typeface="Calibri"/>
              </a:rPr>
              <a:t>game </a:t>
            </a:r>
            <a:r>
              <a:rPr sz="2200" i="1" spc="-5" dirty="0">
                <a:solidFill>
                  <a:srgbClr val="E36C09"/>
                </a:solidFill>
                <a:latin typeface="Calibri"/>
                <a:cs typeface="Calibri"/>
              </a:rPr>
              <a:t>reacts </a:t>
            </a:r>
            <a:r>
              <a:rPr sz="2200" i="1" spc="-20" dirty="0">
                <a:solidFill>
                  <a:srgbClr val="E36C09"/>
                </a:solidFill>
                <a:latin typeface="Calibri"/>
                <a:cs typeface="Calibri"/>
              </a:rPr>
              <a:t>to </a:t>
            </a:r>
            <a:r>
              <a:rPr sz="2200" i="1" spc="-5" dirty="0">
                <a:solidFill>
                  <a:srgbClr val="E36C09"/>
                </a:solidFill>
                <a:latin typeface="Calibri"/>
                <a:cs typeface="Calibri"/>
              </a:rPr>
              <a:t>the changes </a:t>
            </a:r>
            <a:r>
              <a:rPr sz="2200" i="1" spc="-15" dirty="0">
                <a:solidFill>
                  <a:srgbClr val="E36C09"/>
                </a:solidFill>
                <a:latin typeface="Calibri"/>
                <a:cs typeface="Calibri"/>
              </a:rPr>
              <a:t>the  </a:t>
            </a:r>
            <a:r>
              <a:rPr sz="2200" i="1" spc="-10" dirty="0">
                <a:solidFill>
                  <a:srgbClr val="E36C09"/>
                </a:solidFill>
                <a:latin typeface="Calibri"/>
                <a:cs typeface="Calibri"/>
              </a:rPr>
              <a:t>player’s made </a:t>
            </a:r>
            <a:r>
              <a:rPr sz="2200" i="1" spc="-5" dirty="0">
                <a:solidFill>
                  <a:srgbClr val="E36C09"/>
                </a:solidFill>
                <a:latin typeface="Calibri"/>
                <a:cs typeface="Calibri"/>
              </a:rPr>
              <a:t>as well as </a:t>
            </a:r>
            <a:r>
              <a:rPr sz="2200" i="1" spc="-10" dirty="0">
                <a:solidFill>
                  <a:srgbClr val="E36C09"/>
                </a:solidFill>
                <a:latin typeface="Calibri"/>
                <a:cs typeface="Calibri"/>
              </a:rPr>
              <a:t>updates </a:t>
            </a:r>
            <a:r>
              <a:rPr sz="2200" i="1" spc="-5" dirty="0">
                <a:solidFill>
                  <a:srgbClr val="E36C09"/>
                </a:solidFill>
                <a:latin typeface="Calibri"/>
                <a:cs typeface="Calibri"/>
              </a:rPr>
              <a:t>the</a:t>
            </a:r>
            <a:r>
              <a:rPr sz="2200" i="1" spc="25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E36C09"/>
                </a:solidFill>
                <a:latin typeface="Calibri"/>
                <a:cs typeface="Calibri"/>
              </a:rPr>
              <a:t>game</a:t>
            </a:r>
            <a:r>
              <a:rPr sz="2200" i="1" dirty="0">
                <a:solidFill>
                  <a:srgbClr val="E36C09"/>
                </a:solidFill>
                <a:latin typeface="Calibri"/>
                <a:cs typeface="Calibri"/>
              </a:rPr>
              <a:t> </a:t>
            </a:r>
            <a:r>
              <a:rPr sz="2200" i="1" spc="-20" dirty="0">
                <a:solidFill>
                  <a:srgbClr val="E36C09"/>
                </a:solidFill>
                <a:latin typeface="Calibri"/>
                <a:cs typeface="Calibri"/>
              </a:rPr>
              <a:t>state	</a:t>
            </a:r>
            <a:r>
              <a:rPr sz="2200" i="1" spc="-10" dirty="0">
                <a:solidFill>
                  <a:srgbClr val="E36C09"/>
                </a:solidFill>
                <a:latin typeface="Calibri"/>
                <a:cs typeface="Calibri"/>
              </a:rPr>
              <a:t>*/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200" spc="-15" dirty="0">
                <a:solidFill>
                  <a:srgbClr val="E36C09"/>
                </a:solidFill>
                <a:latin typeface="Calibri"/>
                <a:cs typeface="Calibri"/>
              </a:rPr>
              <a:t>Update();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355600" marR="509270">
              <a:lnSpc>
                <a:spcPts val="2110"/>
              </a:lnSpc>
            </a:pPr>
            <a:r>
              <a:rPr sz="2200" i="1" spc="-10" dirty="0">
                <a:solidFill>
                  <a:srgbClr val="938953"/>
                </a:solidFill>
                <a:latin typeface="Calibri"/>
                <a:cs typeface="Calibri"/>
              </a:rPr>
              <a:t>/*Update </a:t>
            </a:r>
            <a:r>
              <a:rPr sz="2200" i="1" spc="-5" dirty="0">
                <a:solidFill>
                  <a:srgbClr val="938953"/>
                </a:solidFill>
                <a:latin typeface="Calibri"/>
                <a:cs typeface="Calibri"/>
              </a:rPr>
              <a:t>Graphics : </a:t>
            </a:r>
            <a:r>
              <a:rPr sz="2200" i="1" spc="-10" dirty="0">
                <a:solidFill>
                  <a:srgbClr val="938953"/>
                </a:solidFill>
                <a:latin typeface="Calibri"/>
                <a:cs typeface="Calibri"/>
              </a:rPr>
              <a:t>draw </a:t>
            </a:r>
            <a:r>
              <a:rPr sz="2200" i="1" spc="-5" dirty="0">
                <a:solidFill>
                  <a:srgbClr val="938953"/>
                </a:solidFill>
                <a:latin typeface="Calibri"/>
                <a:cs typeface="Calibri"/>
              </a:rPr>
              <a:t>the </a:t>
            </a:r>
            <a:r>
              <a:rPr sz="2200" i="1" spc="-15" dirty="0">
                <a:solidFill>
                  <a:srgbClr val="938953"/>
                </a:solidFill>
                <a:latin typeface="Calibri"/>
                <a:cs typeface="Calibri"/>
              </a:rPr>
              <a:t>background, </a:t>
            </a:r>
            <a:r>
              <a:rPr sz="2200" i="1" spc="-10" dirty="0">
                <a:solidFill>
                  <a:srgbClr val="938953"/>
                </a:solidFill>
                <a:latin typeface="Calibri"/>
                <a:cs typeface="Calibri"/>
              </a:rPr>
              <a:t>draw sprites, </a:t>
            </a:r>
            <a:r>
              <a:rPr sz="2200" i="1" spc="-15" dirty="0">
                <a:solidFill>
                  <a:srgbClr val="938953"/>
                </a:solidFill>
                <a:latin typeface="Calibri"/>
                <a:cs typeface="Calibri"/>
              </a:rPr>
              <a:t>update  </a:t>
            </a:r>
            <a:r>
              <a:rPr sz="2200" i="1" spc="-10" dirty="0">
                <a:solidFill>
                  <a:srgbClr val="938953"/>
                </a:solidFill>
                <a:latin typeface="Calibri"/>
                <a:cs typeface="Calibri"/>
              </a:rPr>
              <a:t>HUD elements, </a:t>
            </a:r>
            <a:r>
              <a:rPr sz="2200" i="1" spc="-20" dirty="0">
                <a:solidFill>
                  <a:srgbClr val="938953"/>
                </a:solidFill>
                <a:latin typeface="Calibri"/>
                <a:cs typeface="Calibri"/>
              </a:rPr>
              <a:t>etc</a:t>
            </a:r>
            <a:r>
              <a:rPr sz="2200" i="1" spc="30" dirty="0">
                <a:solidFill>
                  <a:srgbClr val="938953"/>
                </a:solidFill>
                <a:latin typeface="Calibri"/>
                <a:cs typeface="Calibri"/>
              </a:rPr>
              <a:t> </a:t>
            </a:r>
            <a:r>
              <a:rPr sz="2200" i="1" spc="-10" dirty="0">
                <a:solidFill>
                  <a:srgbClr val="938953"/>
                </a:solidFill>
                <a:latin typeface="Calibri"/>
                <a:cs typeface="Calibri"/>
              </a:rPr>
              <a:t>*/</a:t>
            </a:r>
            <a:endParaRPr sz="22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20"/>
              </a:spcBef>
            </a:pPr>
            <a:r>
              <a:rPr sz="2200" spc="-10" dirty="0">
                <a:solidFill>
                  <a:srgbClr val="938953"/>
                </a:solidFill>
                <a:latin typeface="Calibri"/>
                <a:cs typeface="Calibri"/>
              </a:rPr>
              <a:t>Render();</a:t>
            </a:r>
            <a:endParaRPr sz="2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200" i="1" spc="-5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742</Words>
  <Application>Microsoft Office PowerPoint</Application>
  <PresentationFormat>On-screen Show (4:3)</PresentationFormat>
  <Paragraphs>210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Comic Sans MS</vt:lpstr>
      <vt:lpstr>Times New Roman</vt:lpstr>
      <vt:lpstr>Office Theme</vt:lpstr>
      <vt:lpstr>PowerPoint Presentation</vt:lpstr>
      <vt:lpstr>Outline</vt:lpstr>
      <vt:lpstr>Define “Video Game” ?!</vt:lpstr>
      <vt:lpstr>Here’s the difference</vt:lpstr>
      <vt:lpstr>GAMES HAVE GOT IT ALL</vt:lpstr>
      <vt:lpstr>PowerPoint Presentation</vt:lpstr>
      <vt:lpstr>Game Structure</vt:lpstr>
      <vt:lpstr>Game Loop</vt:lpstr>
      <vt:lpstr>What actually happens</vt:lpstr>
      <vt:lpstr>PowerPoint Presentation</vt:lpstr>
      <vt:lpstr>Games VS Movies (in terms of sales)</vt:lpstr>
      <vt:lpstr>Games Market</vt:lpstr>
      <vt:lpstr>Game Development Map</vt:lpstr>
      <vt:lpstr>A brief History</vt:lpstr>
      <vt:lpstr>Indie Scene</vt:lpstr>
      <vt:lpstr>Why indie ?!</vt:lpstr>
      <vt:lpstr>Game Development Process</vt:lpstr>
      <vt:lpstr>Game Development Process</vt:lpstr>
      <vt:lpstr>Three Main Milestones</vt:lpstr>
      <vt:lpstr>Three Categories ?!</vt:lpstr>
      <vt:lpstr>Game Design</vt:lpstr>
      <vt:lpstr>Game Genres</vt:lpstr>
      <vt:lpstr>Game Art</vt:lpstr>
      <vt:lpstr>Game Art :: 3D</vt:lpstr>
      <vt:lpstr>Game Programming sub-disciplines</vt:lpstr>
      <vt:lpstr>APIs and SDKs</vt:lpstr>
      <vt:lpstr>Game Engines</vt:lpstr>
      <vt:lpstr>Programming Tools</vt:lpstr>
      <vt:lpstr>The Community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Albert Danison</cp:lastModifiedBy>
  <cp:revision>1</cp:revision>
  <dcterms:created xsi:type="dcterms:W3CDTF">2019-03-06T18:35:02Z</dcterms:created>
  <dcterms:modified xsi:type="dcterms:W3CDTF">2019-03-06T18:38:37Z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2010-05-14T00:00:00Z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2019-03-06T00:00:00Z</vt:filetime>
  </property>
</Properties>
</file>